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4630400" cy="8229600"/>
  <p:notesSz cx="8229600" cy="14630400"/>
  <p:embeddedFontLst>
    <p:embeddedFont>
      <p:font typeface="Roboto Slab"/>
      <p:regular r:id="rId21"/>
    </p:embeddedFont>
    <p:embeddedFont>
      <p:font typeface="Roboto Slab"/>
      <p:regular r:id="rId22"/>
    </p:embeddedFont>
    <p:embeddedFont>
      <p:font typeface="Roboto"/>
      <p:regular r:id="rId23"/>
    </p:embeddedFont>
    <p:embeddedFont>
      <p:font typeface="Roboto"/>
      <p:regular r:id="rId24"/>
    </p:embeddedFont>
    <p:embeddedFont>
      <p:font typeface="Roboto"/>
      <p:regular r:id="rId25"/>
    </p:embeddedFont>
    <p:embeddedFont>
      <p:font typeface="Roboto"/>
      <p:regular r:id="rId2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Relationship Id="rId21" Type="http://schemas.openxmlformats.org/officeDocument/2006/relationships/font" Target="fonts/font1.fntdata"/><Relationship Id="rId22" Type="http://schemas.openxmlformats.org/officeDocument/2006/relationships/font" Target="fonts/font2.fntdata"/><Relationship Id="rId23" Type="http://schemas.openxmlformats.org/officeDocument/2006/relationships/font" Target="fonts/font3.fntdata"/><Relationship Id="rId24" Type="http://schemas.openxmlformats.org/officeDocument/2006/relationships/font" Target="fonts/font4.fntdata"/><Relationship Id="rId25" Type="http://schemas.openxmlformats.org/officeDocument/2006/relationships/font" Target="fonts/font5.fntdata"/><Relationship Id="rId26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EDF1F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BFCFE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2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sv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3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sv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4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hyperlink" Target="https://theproductmanagersjournal.com" TargetMode="External"/><Relationship Id="rId2" Type="http://schemas.openxmlformats.org/officeDocument/2006/relationships/slideLayout" Target="../slideLayouts/slideLayout15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5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8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0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209080"/>
            <a:ext cx="2596753" cy="343614"/>
          </a:xfrm>
          <a:prstGeom prst="roundRect">
            <a:avLst>
              <a:gd name="adj" fmla="val 6733"/>
            </a:avLst>
          </a:prstGeom>
          <a:solidFill>
            <a:srgbClr val="D7DFF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9399" y="1303734"/>
            <a:ext cx="154186" cy="15418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40619" y="1266825"/>
            <a:ext cx="2134314" cy="2281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CASE STUDY · TREVEAN SPICE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793790" y="1618178"/>
            <a:ext cx="6393418" cy="602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700"/>
              </a:lnSpc>
              <a:buNone/>
            </a:pPr>
            <a:r>
              <a:rPr lang="en-US" sz="3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Design Freeze Playbook</a:t>
            </a:r>
            <a:endParaRPr lang="en-US" sz="3750" dirty="0"/>
          </a:p>
        </p:txBody>
      </p:sp>
      <p:sp>
        <p:nvSpPr>
          <p:cNvPr id="6" name="Text 3"/>
          <p:cNvSpPr/>
          <p:nvPr/>
        </p:nvSpPr>
        <p:spPr>
          <a:xfrm>
            <a:off x="793790" y="2466380"/>
            <a:ext cx="12635389" cy="8314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6500"/>
              </a:lnSpc>
              <a:buNone/>
            </a:pPr>
            <a:r>
              <a:rPr lang="en-US" sz="52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How to Stop Building and Start Shipping</a:t>
            </a:r>
            <a:endParaRPr lang="en-US" sz="5200" dirty="0"/>
          </a:p>
        </p:txBody>
      </p:sp>
      <p:sp>
        <p:nvSpPr>
          <p:cNvPr id="7" name="Shape 4"/>
          <p:cNvSpPr/>
          <p:nvPr/>
        </p:nvSpPr>
        <p:spPr>
          <a:xfrm>
            <a:off x="793790" y="3639840"/>
            <a:ext cx="13042821" cy="31671"/>
          </a:xfrm>
          <a:prstGeom prst="rect">
            <a:avLst/>
          </a:prstGeom>
          <a:solidFill>
            <a:srgbClr val="15213F">
              <a:alpha val="50000"/>
            </a:srgbClr>
          </a:solidFill>
          <a:ln/>
        </p:spPr>
      </p:sp>
      <p:sp>
        <p:nvSpPr>
          <p:cNvPr id="8" name="Shape 5"/>
          <p:cNvSpPr/>
          <p:nvPr/>
        </p:nvSpPr>
        <p:spPr>
          <a:xfrm>
            <a:off x="654963" y="3855720"/>
            <a:ext cx="7915156" cy="3164800"/>
          </a:xfrm>
          <a:prstGeom prst="roundRect">
            <a:avLst>
              <a:gd name="adj" fmla="val 914"/>
            </a:avLst>
          </a:prstGeom>
          <a:solidFill>
            <a:srgbClr val="AC9EF5"/>
          </a:solidFill>
          <a:ln/>
        </p:spPr>
      </p:sp>
      <p:sp>
        <p:nvSpPr>
          <p:cNvPr id="9" name="Text 6"/>
          <p:cNvSpPr/>
          <p:nvPr/>
        </p:nvSpPr>
        <p:spPr>
          <a:xfrm>
            <a:off x="847725" y="4019550"/>
            <a:ext cx="3142178" cy="3012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This Playbook Covers</a:t>
            </a:r>
            <a:endParaRPr lang="en-US" sz="1850" dirty="0"/>
          </a:p>
        </p:txBody>
      </p:sp>
      <p:sp>
        <p:nvSpPr>
          <p:cNvPr id="10" name="Text 7"/>
          <p:cNvSpPr/>
          <p:nvPr/>
        </p:nvSpPr>
        <p:spPr>
          <a:xfrm>
            <a:off x="847725" y="4484608"/>
            <a:ext cx="7529632" cy="13129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Why product teams have a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stopping problem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, not a shipping problem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4-part design freeze definition that actually holds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3-question blocker test every PM needs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How Trevean Spice went from debate to production sample in 40 days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8909209" y="4019550"/>
            <a:ext cx="2488883" cy="3012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How to Use This Deck</a:t>
            </a:r>
            <a:endParaRPr lang="en-US" sz="1850" dirty="0"/>
          </a:p>
        </p:txBody>
      </p:sp>
      <p:sp>
        <p:nvSpPr>
          <p:cNvPr id="12" name="Text 9"/>
          <p:cNvSpPr/>
          <p:nvPr/>
        </p:nvSpPr>
        <p:spPr>
          <a:xfrm>
            <a:off x="8909209" y="4484608"/>
            <a:ext cx="4934903" cy="855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Every framework is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immediately applicable.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Look for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 ...]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prompts throughout — those are your customization cues.</a:t>
            </a:r>
            <a:endParaRPr lang="en-US" sz="1500" dirty="0"/>
          </a:p>
        </p:txBody>
      </p:sp>
      <p:sp>
        <p:nvSpPr>
          <p:cNvPr id="13" name="Shape 10"/>
          <p:cNvSpPr/>
          <p:nvPr/>
        </p:nvSpPr>
        <p:spPr>
          <a:xfrm>
            <a:off x="8909209" y="5524738"/>
            <a:ext cx="4934903" cy="1311473"/>
          </a:xfrm>
          <a:prstGeom prst="roundRect">
            <a:avLst>
              <a:gd name="adj" fmla="val 2205"/>
            </a:avLst>
          </a:prstGeom>
          <a:solidFill>
            <a:srgbClr val="C3CFEF"/>
          </a:solidFill>
          <a:ln/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1971" y="5802630"/>
            <a:ext cx="240983" cy="19276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9535716" y="5736669"/>
            <a:ext cx="4115633" cy="855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Replace "Trevean Spice" with your company name throughout. All frameworks apply to any product team.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97349"/>
            <a:ext cx="2109668" cy="358854"/>
          </a:xfrm>
          <a:prstGeom prst="roundRect">
            <a:avLst>
              <a:gd name="adj" fmla="val 6447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7019" y="762714"/>
            <a:ext cx="1863209" cy="2281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LAUNCH READINESS GATE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93790" y="1121688"/>
            <a:ext cx="12726710" cy="6024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700"/>
              </a:lnSpc>
              <a:buNone/>
            </a:pPr>
            <a:r>
              <a:rPr lang="en-US" sz="3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Freeze Isn't the Finish Line — The Readiness Gate Is</a:t>
            </a:r>
            <a:endParaRPr lang="en-US" sz="3750" dirty="0"/>
          </a:p>
        </p:txBody>
      </p:sp>
      <p:sp>
        <p:nvSpPr>
          <p:cNvPr id="5" name="Shape 3"/>
          <p:cNvSpPr/>
          <p:nvPr/>
        </p:nvSpPr>
        <p:spPr>
          <a:xfrm>
            <a:off x="793790" y="1969889"/>
            <a:ext cx="4238387" cy="2379226"/>
          </a:xfrm>
          <a:prstGeom prst="roundRect">
            <a:avLst>
              <a:gd name="adj" fmla="val 1216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9412" y="2185511"/>
            <a:ext cx="2409944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🔧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Functionality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1009412" y="2592586"/>
            <a:ext cx="3807143" cy="15409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Every in-scope feature works as defined in the spec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No critical bugs blocking core user tasks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Edge cases documented and triaged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196007" y="1969889"/>
            <a:ext cx="4238387" cy="2379226"/>
          </a:xfrm>
          <a:prstGeom prst="roundRect">
            <a:avLst>
              <a:gd name="adj" fmla="val 1216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11629" y="2185511"/>
            <a:ext cx="2409944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📱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UX &amp; Content</a:t>
            </a:r>
            <a:endParaRPr lang="en-US" sz="1850" dirty="0"/>
          </a:p>
        </p:txBody>
      </p:sp>
      <p:sp>
        <p:nvSpPr>
          <p:cNvPr id="10" name="Text 8"/>
          <p:cNvSpPr/>
          <p:nvPr/>
        </p:nvSpPr>
        <p:spPr>
          <a:xfrm>
            <a:off x="5411629" y="2592586"/>
            <a:ext cx="3807143" cy="970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All copy is final and approved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Core user flows tested end-to-end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Error states and empty states handled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9598223" y="1969889"/>
            <a:ext cx="4238387" cy="2379226"/>
          </a:xfrm>
          <a:prstGeom prst="roundRect">
            <a:avLst>
              <a:gd name="adj" fmla="val 1216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813846" y="2185511"/>
            <a:ext cx="2582108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⚙️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Tech &amp; Integrations</a:t>
            </a:r>
            <a:endParaRPr lang="en-US" sz="1850" dirty="0"/>
          </a:p>
        </p:txBody>
      </p:sp>
      <p:sp>
        <p:nvSpPr>
          <p:cNvPr id="13" name="Text 11"/>
          <p:cNvSpPr/>
          <p:nvPr/>
        </p:nvSpPr>
        <p:spPr>
          <a:xfrm>
            <a:off x="9813846" y="2592586"/>
            <a:ext cx="3807143" cy="15409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All APIs and third-party integrations confirmed live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Performance tested under expected load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Security review complete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793790" y="4512945"/>
            <a:ext cx="6439495" cy="1808678"/>
          </a:xfrm>
          <a:prstGeom prst="roundRect">
            <a:avLst>
              <a:gd name="adj" fmla="val 1599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09412" y="4728567"/>
            <a:ext cx="2409944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📣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Go-to-Market</a:t>
            </a:r>
            <a:endParaRPr lang="en-US" sz="1850" dirty="0"/>
          </a:p>
        </p:txBody>
      </p:sp>
      <p:sp>
        <p:nvSpPr>
          <p:cNvPr id="16" name="Text 14"/>
          <p:cNvSpPr/>
          <p:nvPr/>
        </p:nvSpPr>
        <p:spPr>
          <a:xfrm>
            <a:off x="1009412" y="5135642"/>
            <a:ext cx="6008251" cy="970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Marketing assets locked and approved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Customer support team briefed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Customer-facing documentation complete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7397115" y="4512945"/>
            <a:ext cx="6439495" cy="1808678"/>
          </a:xfrm>
          <a:prstGeom prst="roundRect">
            <a:avLst>
              <a:gd name="adj" fmla="val 1599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12737" y="4728567"/>
            <a:ext cx="2603421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⚖️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Legal &amp; Compliance</a:t>
            </a:r>
            <a:endParaRPr lang="en-US" sz="1850" dirty="0"/>
          </a:p>
        </p:txBody>
      </p:sp>
      <p:sp>
        <p:nvSpPr>
          <p:cNvPr id="19" name="Text 17"/>
          <p:cNvSpPr/>
          <p:nvPr/>
        </p:nvSpPr>
        <p:spPr>
          <a:xfrm>
            <a:off x="7612737" y="5135642"/>
            <a:ext cx="6008251" cy="970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Regulatory requirements verified (FSMA 204, GDPR)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Legal review complete</a:t>
            </a:r>
            <a:endParaRPr lang="en-US" sz="1500" dirty="0"/>
          </a:p>
          <a:p>
            <a:pPr algn="l" marL="342900" indent="-342900">
              <a:lnSpc>
                <a:spcPts val="2200"/>
              </a:lnSpc>
              <a:buSzPct val="100000"/>
              <a:buChar char="•"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☐ Privacy and data handling confirmed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793790" y="6505932"/>
            <a:ext cx="13042821" cy="1026200"/>
          </a:xfrm>
          <a:prstGeom prst="roundRect">
            <a:avLst>
              <a:gd name="adj" fmla="val 2818"/>
            </a:avLst>
          </a:prstGeom>
          <a:solidFill>
            <a:srgbClr val="C3CFEF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6552" y="6783824"/>
            <a:ext cx="240983" cy="192762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420297" y="6717863"/>
            <a:ext cx="12223552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Gate Rule: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ALL critical items clear before launch. Preferences → parking lot. Blockers → change control only.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NFC tap-to-load tested across 6 phone models. FSMA 204 traceability verified for all 5 blends. Supplier documentation complete.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810220"/>
            <a:ext cx="1589484" cy="358854"/>
          </a:xfrm>
          <a:prstGeom prst="roundRect">
            <a:avLst>
              <a:gd name="adj" fmla="val 6447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7019" y="875586"/>
            <a:ext cx="1343025" cy="2281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HOLDING THE LINE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93790" y="1234559"/>
            <a:ext cx="13042821" cy="1204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700"/>
              </a:lnSpc>
              <a:buNone/>
            </a:pPr>
            <a:r>
              <a:rPr lang="en-US" sz="3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Pressure Will Come. Here Is Exactly How to Handle It.</a:t>
            </a:r>
            <a:endParaRPr lang="en-US" sz="3750" dirty="0"/>
          </a:p>
        </p:txBody>
      </p:sp>
      <p:sp>
        <p:nvSpPr>
          <p:cNvPr id="5" name="Shape 3"/>
          <p:cNvSpPr/>
          <p:nvPr/>
        </p:nvSpPr>
        <p:spPr>
          <a:xfrm>
            <a:off x="793790" y="2685217"/>
            <a:ext cx="4238387" cy="3895844"/>
          </a:xfrm>
          <a:prstGeom prst="roundRect">
            <a:avLst>
              <a:gd name="adj" fmla="val 2817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0930" y="2685217"/>
            <a:ext cx="91440" cy="38958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77992" y="2900839"/>
            <a:ext cx="3738563" cy="602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Scenario 1 — The "Almost Here" Offer</a:t>
            </a:r>
            <a:endParaRPr lang="en-US" sz="1850" dirty="0"/>
          </a:p>
        </p:txBody>
      </p:sp>
      <p:sp>
        <p:nvSpPr>
          <p:cNvPr id="8" name="Text 5"/>
          <p:cNvSpPr/>
          <p:nvPr/>
        </p:nvSpPr>
        <p:spPr>
          <a:xfrm>
            <a:off x="1077992" y="3601522"/>
            <a:ext cx="3738563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"A better version is available just 4 weeks out."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1077992" y="4270296"/>
            <a:ext cx="3738563" cy="855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→ Apply the 3-question test. If it doesn't pass →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park it.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The better version is always almost here.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1077992" y="5224343"/>
            <a:ext cx="3738563" cy="855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Better NFC lid. Parked. Launched on schedule. Reviewed in V2 planning.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5196007" y="2685217"/>
            <a:ext cx="4238387" cy="3895844"/>
          </a:xfrm>
          <a:prstGeom prst="roundRect">
            <a:avLst>
              <a:gd name="adj" fmla="val 2817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3147" y="2685217"/>
            <a:ext cx="91440" cy="389584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80209" y="2900839"/>
            <a:ext cx="3738563" cy="602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Scenario 2 — The Stakeholder Escalation</a:t>
            </a:r>
            <a:endParaRPr lang="en-US" sz="1850" dirty="0"/>
          </a:p>
        </p:txBody>
      </p:sp>
      <p:sp>
        <p:nvSpPr>
          <p:cNvPr id="14" name="Text 10"/>
          <p:cNvSpPr/>
          <p:nvPr/>
        </p:nvSpPr>
        <p:spPr>
          <a:xfrm>
            <a:off x="5480209" y="3601522"/>
            <a:ext cx="3738563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"Our biggest customer needs this feature before they'll buy."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5480209" y="4270296"/>
            <a:ext cx="3738563" cy="855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→ Apply the 3-question test. Is it a written commitment? If not → park it with a note and a follow-up date.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5480209" y="5224343"/>
            <a:ext cx="3738563" cy="11410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Response script: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"Great feedback. It's documented and dated in our parking lot. I'll include it in our next release scope conversation on [date]."</a:t>
            </a:r>
            <a:endParaRPr lang="en-US" sz="1500" dirty="0"/>
          </a:p>
        </p:txBody>
      </p:sp>
      <p:sp>
        <p:nvSpPr>
          <p:cNvPr id="17" name="Shape 13"/>
          <p:cNvSpPr/>
          <p:nvPr/>
        </p:nvSpPr>
        <p:spPr>
          <a:xfrm>
            <a:off x="9598223" y="2685217"/>
            <a:ext cx="4238387" cy="3895844"/>
          </a:xfrm>
          <a:prstGeom prst="roundRect">
            <a:avLst>
              <a:gd name="adj" fmla="val 2817"/>
            </a:avLst>
          </a:prstGeom>
          <a:solidFill>
            <a:srgbClr val="FBFCFE"/>
          </a:solidFill>
          <a:ln w="22860">
            <a:solidFill>
              <a:srgbClr val="CFD2D8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5363" y="2685217"/>
            <a:ext cx="91440" cy="3895844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9882426" y="2900839"/>
            <a:ext cx="3738563" cy="6024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Scenario 3 — The Leadership Override Attempt</a:t>
            </a:r>
            <a:endParaRPr lang="en-US" sz="1850" dirty="0"/>
          </a:p>
        </p:txBody>
      </p:sp>
      <p:sp>
        <p:nvSpPr>
          <p:cNvPr id="20" name="Text 15"/>
          <p:cNvSpPr/>
          <p:nvPr/>
        </p:nvSpPr>
        <p:spPr>
          <a:xfrm>
            <a:off x="9882426" y="3601522"/>
            <a:ext cx="3738563" cy="2852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"Can't we just add this one thing? It's small."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9882426" y="3985022"/>
            <a:ext cx="3738563" cy="8558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→ "Small" changes after a freeze create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cascading delays.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Every exception invites another.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9882426" y="4939070"/>
            <a:ext cx="3738563" cy="11410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Response script: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"I want to add it too. Walk me through which of the three blocker criteria it meets and I'll bring it to change control today."</a:t>
            </a:r>
            <a:endParaRPr lang="en-US" sz="1500" dirty="0"/>
          </a:p>
        </p:txBody>
      </p:sp>
      <p:sp>
        <p:nvSpPr>
          <p:cNvPr id="23" name="Text 18"/>
          <p:cNvSpPr/>
          <p:nvPr/>
        </p:nvSpPr>
        <p:spPr>
          <a:xfrm>
            <a:off x="1082993" y="6949678"/>
            <a:ext cx="12753618" cy="2852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rule that holds everything together: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Urgency is not a criterion. Only three criteria exist. If none are met, the freeze holds.</a:t>
            </a:r>
            <a:endParaRPr lang="en-US" sz="1500" dirty="0"/>
          </a:p>
        </p:txBody>
      </p:sp>
      <p:sp>
        <p:nvSpPr>
          <p:cNvPr id="24" name="Shape 19"/>
          <p:cNvSpPr/>
          <p:nvPr/>
        </p:nvSpPr>
        <p:spPr>
          <a:xfrm>
            <a:off x="793790" y="6765369"/>
            <a:ext cx="22860" cy="653891"/>
          </a:xfrm>
          <a:prstGeom prst="rect">
            <a:avLst/>
          </a:prstGeom>
          <a:solidFill>
            <a:srgbClr val="3257B8"/>
          </a:solidFill>
          <a:ln/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2939" y="872490"/>
            <a:ext cx="1460421" cy="191691"/>
          </a:xfrm>
          <a:prstGeom prst="roundRect">
            <a:avLst>
              <a:gd name="adj" fmla="val 7592"/>
            </a:avLst>
          </a:prstGeom>
          <a:solidFill>
            <a:srgbClr val="D7DFF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25686" y="919877"/>
            <a:ext cx="96917" cy="96917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71061" y="908804"/>
            <a:ext cx="1169551" cy="11906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RESULTS · TREVEAN SPICE</a:t>
            </a:r>
            <a:endParaRPr lang="en-US" sz="750" dirty="0"/>
          </a:p>
        </p:txBody>
      </p:sp>
      <p:sp>
        <p:nvSpPr>
          <p:cNvPr id="5" name="Text 2"/>
          <p:cNvSpPr/>
          <p:nvPr/>
        </p:nvSpPr>
        <p:spPr>
          <a:xfrm>
            <a:off x="652939" y="1090017"/>
            <a:ext cx="10772418" cy="3788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950"/>
              </a:lnSpc>
              <a:buNone/>
            </a:pPr>
            <a:r>
              <a:rPr lang="en-US" sz="23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Trevean Spice Froze the Design on January 16. Here's What Happened Next.</a:t>
            </a:r>
            <a:endParaRPr lang="en-US" sz="2350" dirty="0"/>
          </a:p>
        </p:txBody>
      </p:sp>
      <p:sp>
        <p:nvSpPr>
          <p:cNvPr id="6" name="Shape 3"/>
          <p:cNvSpPr/>
          <p:nvPr/>
        </p:nvSpPr>
        <p:spPr>
          <a:xfrm>
            <a:off x="7307580" y="1566029"/>
            <a:ext cx="15240" cy="3909655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7" name="Shape 4"/>
          <p:cNvSpPr/>
          <p:nvPr/>
        </p:nvSpPr>
        <p:spPr>
          <a:xfrm>
            <a:off x="6830318" y="1694736"/>
            <a:ext cx="363736" cy="15240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8" name="Shape 5"/>
          <p:cNvSpPr/>
          <p:nvPr/>
        </p:nvSpPr>
        <p:spPr>
          <a:xfrm>
            <a:off x="7178814" y="1566029"/>
            <a:ext cx="272772" cy="272772"/>
          </a:xfrm>
          <a:prstGeom prst="roundRect">
            <a:avLst>
              <a:gd name="adj" fmla="val 6669"/>
            </a:avLst>
          </a:prstGeom>
          <a:solidFill>
            <a:srgbClr val="E9ECF2"/>
          </a:solidFill>
          <a:ln/>
        </p:spPr>
      </p:sp>
      <p:sp>
        <p:nvSpPr>
          <p:cNvPr id="9" name="Text 6"/>
          <p:cNvSpPr/>
          <p:nvPr/>
        </p:nvSpPr>
        <p:spPr>
          <a:xfrm>
            <a:off x="7224236" y="1588710"/>
            <a:ext cx="181808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5193030" y="1607701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Week 1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652939" y="1835944"/>
            <a:ext cx="6055995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NFC adhesive tag spec confirmed with supplier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7436346" y="2309455"/>
            <a:ext cx="363736" cy="15240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13" name="Shape 10"/>
          <p:cNvSpPr/>
          <p:nvPr/>
        </p:nvSpPr>
        <p:spPr>
          <a:xfrm>
            <a:off x="7178814" y="2180749"/>
            <a:ext cx="272772" cy="272772"/>
          </a:xfrm>
          <a:prstGeom prst="roundRect">
            <a:avLst>
              <a:gd name="adj" fmla="val 6669"/>
            </a:avLst>
          </a:prstGeom>
          <a:solidFill>
            <a:srgbClr val="E9ECF2"/>
          </a:solidFill>
          <a:ln/>
        </p:spPr>
      </p:sp>
      <p:sp>
        <p:nvSpPr>
          <p:cNvPr id="14" name="Text 11"/>
          <p:cNvSpPr/>
          <p:nvPr/>
        </p:nvSpPr>
        <p:spPr>
          <a:xfrm>
            <a:off x="7224236" y="2203430"/>
            <a:ext cx="181808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7921466" y="2222421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Week 2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7921466" y="2450663"/>
            <a:ext cx="6055995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Packaging dimensions finalized, label files sent to printer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830318" y="2880122"/>
            <a:ext cx="363736" cy="15240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18" name="Shape 15"/>
          <p:cNvSpPr/>
          <p:nvPr/>
        </p:nvSpPr>
        <p:spPr>
          <a:xfrm>
            <a:off x="7178814" y="2751415"/>
            <a:ext cx="272772" cy="272772"/>
          </a:xfrm>
          <a:prstGeom prst="roundRect">
            <a:avLst>
              <a:gd name="adj" fmla="val 6669"/>
            </a:avLst>
          </a:prstGeom>
          <a:solidFill>
            <a:srgbClr val="E9ECF2"/>
          </a:solidFill>
          <a:ln/>
        </p:spPr>
      </p:sp>
      <p:sp>
        <p:nvSpPr>
          <p:cNvPr id="19" name="Text 16"/>
          <p:cNvSpPr/>
          <p:nvPr/>
        </p:nvSpPr>
        <p:spPr>
          <a:xfrm>
            <a:off x="7224236" y="2774097"/>
            <a:ext cx="181808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5193030" y="2793087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Week 3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652939" y="3021330"/>
            <a:ext cx="6055995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NFC landing page content written and approved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7436346" y="3450908"/>
            <a:ext cx="363736" cy="15240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23" name="Shape 20"/>
          <p:cNvSpPr/>
          <p:nvPr/>
        </p:nvSpPr>
        <p:spPr>
          <a:xfrm>
            <a:off x="7178814" y="3322201"/>
            <a:ext cx="272772" cy="272772"/>
          </a:xfrm>
          <a:prstGeom prst="roundRect">
            <a:avLst>
              <a:gd name="adj" fmla="val 6669"/>
            </a:avLst>
          </a:prstGeom>
          <a:solidFill>
            <a:srgbClr val="E9ECF2"/>
          </a:solidFill>
          <a:ln/>
        </p:spPr>
      </p:sp>
      <p:sp>
        <p:nvSpPr>
          <p:cNvPr id="24" name="Text 21"/>
          <p:cNvSpPr/>
          <p:nvPr/>
        </p:nvSpPr>
        <p:spPr>
          <a:xfrm>
            <a:off x="7224236" y="3344882"/>
            <a:ext cx="181808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4</a:t>
            </a:r>
            <a:endParaRPr lang="en-US" sz="1400" dirty="0"/>
          </a:p>
        </p:txBody>
      </p:sp>
      <p:sp>
        <p:nvSpPr>
          <p:cNvPr id="25" name="Text 22"/>
          <p:cNvSpPr/>
          <p:nvPr/>
        </p:nvSpPr>
        <p:spPr>
          <a:xfrm>
            <a:off x="7921466" y="3363873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Week 4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7921466" y="3592116"/>
            <a:ext cx="6055995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QA testing completed across 6 phone models and 5 blends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6830318" y="4021693"/>
            <a:ext cx="363736" cy="15240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28" name="Shape 25"/>
          <p:cNvSpPr/>
          <p:nvPr/>
        </p:nvSpPr>
        <p:spPr>
          <a:xfrm>
            <a:off x="7178814" y="3892987"/>
            <a:ext cx="272772" cy="272772"/>
          </a:xfrm>
          <a:prstGeom prst="roundRect">
            <a:avLst>
              <a:gd name="adj" fmla="val 6669"/>
            </a:avLst>
          </a:prstGeom>
          <a:solidFill>
            <a:srgbClr val="E9ECF2"/>
          </a:solidFill>
          <a:ln/>
        </p:spPr>
      </p:sp>
      <p:sp>
        <p:nvSpPr>
          <p:cNvPr id="29" name="Text 26"/>
          <p:cNvSpPr/>
          <p:nvPr/>
        </p:nvSpPr>
        <p:spPr>
          <a:xfrm>
            <a:off x="7224236" y="3915668"/>
            <a:ext cx="181808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5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5193030" y="3934658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Week 5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652939" y="4162901"/>
            <a:ext cx="6055995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r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First production sample received from manufacturer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7436346" y="4592479"/>
            <a:ext cx="363736" cy="15240"/>
          </a:xfrm>
          <a:prstGeom prst="roundRect">
            <a:avLst>
              <a:gd name="adj" fmla="val 119365"/>
            </a:avLst>
          </a:prstGeom>
          <a:solidFill>
            <a:srgbClr val="CFD2D8"/>
          </a:solidFill>
          <a:ln/>
        </p:spPr>
      </p:sp>
      <p:sp>
        <p:nvSpPr>
          <p:cNvPr id="33" name="Shape 30"/>
          <p:cNvSpPr/>
          <p:nvPr/>
        </p:nvSpPr>
        <p:spPr>
          <a:xfrm>
            <a:off x="7178814" y="4463772"/>
            <a:ext cx="272772" cy="272772"/>
          </a:xfrm>
          <a:prstGeom prst="roundRect">
            <a:avLst>
              <a:gd name="adj" fmla="val 6669"/>
            </a:avLst>
          </a:prstGeom>
          <a:solidFill>
            <a:srgbClr val="E9ECF2"/>
          </a:solidFill>
          <a:ln/>
        </p:spPr>
      </p:sp>
      <p:sp>
        <p:nvSpPr>
          <p:cNvPr id="34" name="Text 31"/>
          <p:cNvSpPr/>
          <p:nvPr/>
        </p:nvSpPr>
        <p:spPr>
          <a:xfrm>
            <a:off x="7224236" y="4486454"/>
            <a:ext cx="181808" cy="2272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6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7921466" y="4505444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Week 6</a:t>
            </a:r>
            <a:endParaRPr lang="en-US" sz="1150" dirty="0"/>
          </a:p>
        </p:txBody>
      </p:sp>
      <p:sp>
        <p:nvSpPr>
          <p:cNvPr id="36" name="Text 33"/>
          <p:cNvSpPr/>
          <p:nvPr/>
        </p:nvSpPr>
        <p:spPr>
          <a:xfrm>
            <a:off x="7921466" y="4733687"/>
            <a:ext cx="6055995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Launch readiness gate cleared. All 5 categories green. </a:t>
            </a:r>
            <a:pPr algn="l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652939" y="5613321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Before the Freeze</a:t>
            </a:r>
            <a:endParaRPr lang="en-US" sz="1150" dirty="0"/>
          </a:p>
        </p:txBody>
      </p:sp>
      <p:sp>
        <p:nvSpPr>
          <p:cNvPr id="38" name="Text 35"/>
          <p:cNvSpPr/>
          <p:nvPr/>
        </p:nvSpPr>
        <p:spPr>
          <a:xfrm>
            <a:off x="652939" y="5867519"/>
            <a:ext cx="6514386" cy="6636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4+ hours debating the lid</a:t>
            </a:r>
            <a:endParaRPr lang="en-US" sz="950" dirty="0"/>
          </a:p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Supplier confirmations on hold</a:t>
            </a:r>
            <a:endParaRPr lang="en-US" sz="950" dirty="0"/>
          </a:p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NFC content on hold</a:t>
            </a:r>
            <a:endParaRPr lang="en-US" sz="950" dirty="0"/>
          </a:p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Packaging on hold</a:t>
            </a:r>
            <a:endParaRPr lang="en-US" sz="950" dirty="0"/>
          </a:p>
        </p:txBody>
      </p:sp>
      <p:sp>
        <p:nvSpPr>
          <p:cNvPr id="39" name="Shape 36"/>
          <p:cNvSpPr/>
          <p:nvPr/>
        </p:nvSpPr>
        <p:spPr>
          <a:xfrm>
            <a:off x="7383423" y="5548551"/>
            <a:ext cx="6688931" cy="1005245"/>
          </a:xfrm>
          <a:prstGeom prst="roundRect">
            <a:avLst>
              <a:gd name="adj" fmla="val 1810"/>
            </a:avLst>
          </a:prstGeom>
          <a:solidFill>
            <a:srgbClr val="AC9EF5"/>
          </a:solidFill>
          <a:ln/>
        </p:spPr>
      </p:sp>
      <p:sp>
        <p:nvSpPr>
          <p:cNvPr id="40" name="Text 37"/>
          <p:cNvSpPr/>
          <p:nvPr/>
        </p:nvSpPr>
        <p:spPr>
          <a:xfrm>
            <a:off x="7504628" y="5613321"/>
            <a:ext cx="1515904" cy="18942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45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After the Freeze</a:t>
            </a:r>
            <a:endParaRPr lang="en-US" sz="1150" dirty="0"/>
          </a:p>
        </p:txBody>
      </p:sp>
      <p:sp>
        <p:nvSpPr>
          <p:cNvPr id="41" name="Text 38"/>
          <p:cNvSpPr/>
          <p:nvPr/>
        </p:nvSpPr>
        <p:spPr>
          <a:xfrm>
            <a:off x="7504628" y="5867519"/>
            <a:ext cx="6446520" cy="4920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Every downstream decision had a foundation to build on</a:t>
            </a:r>
            <a:endParaRPr lang="en-US" sz="950" dirty="0"/>
          </a:p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Zero scope debates in weeks 2–6</a:t>
            </a:r>
            <a:endParaRPr lang="en-US" sz="950" dirty="0"/>
          </a:p>
          <a:p>
            <a:pPr algn="l" marL="342900" indent="-342900">
              <a:lnSpc>
                <a:spcPts val="1150"/>
              </a:lnSpc>
              <a:buSzPct val="100000"/>
              <a:buChar char="•"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First production sample arrived </a:t>
            </a:r>
            <a:pPr algn="l" indent="0" marL="0">
              <a:lnSpc>
                <a:spcPts val="1150"/>
              </a:lnSpc>
              <a:buNone/>
            </a:pPr>
            <a:r>
              <a:rPr lang="en-US" sz="9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40 days after freeze date</a:t>
            </a:r>
            <a:endParaRPr lang="en-US" sz="950" dirty="0"/>
          </a:p>
        </p:txBody>
      </p:sp>
      <p:sp>
        <p:nvSpPr>
          <p:cNvPr id="42" name="Text 39"/>
          <p:cNvSpPr/>
          <p:nvPr/>
        </p:nvSpPr>
        <p:spPr>
          <a:xfrm>
            <a:off x="834747" y="6699528"/>
            <a:ext cx="13142714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"The freeze didn't finish the product. It made the product real."</a:t>
            </a:r>
            <a:endParaRPr lang="en-US" sz="950" dirty="0"/>
          </a:p>
        </p:txBody>
      </p:sp>
      <p:sp>
        <p:nvSpPr>
          <p:cNvPr id="43" name="Shape 40"/>
          <p:cNvSpPr/>
          <p:nvPr/>
        </p:nvSpPr>
        <p:spPr>
          <a:xfrm>
            <a:off x="652939" y="6626662"/>
            <a:ext cx="15240" cy="294680"/>
          </a:xfrm>
          <a:prstGeom prst="rect">
            <a:avLst/>
          </a:prstGeom>
          <a:solidFill>
            <a:srgbClr val="3257B8"/>
          </a:solidFill>
          <a:ln/>
        </p:spPr>
      </p:sp>
      <p:sp>
        <p:nvSpPr>
          <p:cNvPr id="44" name="Shape 41"/>
          <p:cNvSpPr/>
          <p:nvPr/>
        </p:nvSpPr>
        <p:spPr>
          <a:xfrm>
            <a:off x="652939" y="6994208"/>
            <a:ext cx="13324523" cy="362903"/>
          </a:xfrm>
          <a:prstGeom prst="roundRect">
            <a:avLst>
              <a:gd name="adj" fmla="val 5013"/>
            </a:avLst>
          </a:prstGeom>
          <a:solidFill>
            <a:srgbClr val="C3CFEF"/>
          </a:solidFill>
          <a:ln/>
        </p:spPr>
      </p:sp>
      <p:pic>
        <p:nvPicPr>
          <p:cNvPr id="45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144" y="7153870"/>
            <a:ext cx="151567" cy="121206"/>
          </a:xfrm>
          <a:prstGeom prst="rect">
            <a:avLst/>
          </a:prstGeom>
        </p:spPr>
      </p:pic>
      <p:sp>
        <p:nvSpPr>
          <p:cNvPr id="46" name="Text 42"/>
          <p:cNvSpPr/>
          <p:nvPr/>
        </p:nvSpPr>
        <p:spPr>
          <a:xfrm>
            <a:off x="1046917" y="7089219"/>
            <a:ext cx="12809339" cy="1489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150"/>
              </a:lnSpc>
              <a:buNone/>
            </a:pPr>
            <a:r>
              <a:rPr lang="en-US" sz="9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115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Map your own freeze-to-launch timeline and share it in this format before the meeting.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757833"/>
            <a:ext cx="1271826" cy="292418"/>
          </a:xfrm>
          <a:prstGeom prst="roundRect">
            <a:avLst>
              <a:gd name="adj" fmla="val 6981"/>
            </a:avLst>
          </a:prstGeom>
          <a:solidFill>
            <a:srgbClr val="D7DFF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95826" y="869871"/>
            <a:ext cx="136088" cy="13608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9899" y="808792"/>
            <a:ext cx="863679" cy="190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ACTION PLAN</a:t>
            </a:r>
            <a:endParaRPr lang="en-US" sz="1050" dirty="0"/>
          </a:p>
        </p:txBody>
      </p:sp>
      <p:sp>
        <p:nvSpPr>
          <p:cNvPr id="5" name="Text 2"/>
          <p:cNvSpPr/>
          <p:nvPr/>
        </p:nvSpPr>
        <p:spPr>
          <a:xfrm>
            <a:off x="793790" y="1101209"/>
            <a:ext cx="6283762" cy="5316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Five Things to Do Before Friday</a:t>
            </a:r>
            <a:endParaRPr lang="en-US" sz="3300" dirty="0"/>
          </a:p>
        </p:txBody>
      </p:sp>
      <p:sp>
        <p:nvSpPr>
          <p:cNvPr id="6" name="Text 3"/>
          <p:cNvSpPr/>
          <p:nvPr/>
        </p:nvSpPr>
        <p:spPr>
          <a:xfrm>
            <a:off x="793790" y="1824157"/>
            <a:ext cx="170021" cy="2126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01</a:t>
            </a:r>
            <a:endParaRPr lang="en-US" sz="13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2090380"/>
            <a:ext cx="4262557" cy="2286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93790" y="2221111"/>
            <a:ext cx="2126456" cy="2657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Set the Date</a:t>
            </a:r>
            <a:endParaRPr lang="en-US" sz="1650" dirty="0"/>
          </a:p>
        </p:txBody>
      </p:sp>
      <p:sp>
        <p:nvSpPr>
          <p:cNvPr id="9" name="Text 5"/>
          <p:cNvSpPr/>
          <p:nvPr/>
        </p:nvSpPr>
        <p:spPr>
          <a:xfrm>
            <a:off x="793790" y="2563297"/>
            <a:ext cx="4262557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Add a design freeze date to your product brief </a:t>
            </a:r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today.</a:t>
            </a:r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If you're mid-development, set it for two weeks from now. Write it in a shared document.</a:t>
            </a:r>
            <a:endParaRPr lang="en-US" sz="1300" dirty="0"/>
          </a:p>
        </p:txBody>
      </p:sp>
      <p:sp>
        <p:nvSpPr>
          <p:cNvPr id="10" name="Text 6"/>
          <p:cNvSpPr/>
          <p:nvPr/>
        </p:nvSpPr>
        <p:spPr>
          <a:xfrm>
            <a:off x="5183862" y="1824157"/>
            <a:ext cx="170021" cy="2126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02</a:t>
            </a:r>
            <a:endParaRPr lang="en-US" sz="130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3862" y="2107287"/>
            <a:ext cx="4262557" cy="228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183862" y="2221111"/>
            <a:ext cx="2610445" cy="2657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Write the Scope Boundary</a:t>
            </a:r>
            <a:endParaRPr lang="en-US" sz="1650" dirty="0"/>
          </a:p>
        </p:txBody>
      </p:sp>
      <p:sp>
        <p:nvSpPr>
          <p:cNvPr id="13" name="Text 8"/>
          <p:cNvSpPr/>
          <p:nvPr/>
        </p:nvSpPr>
        <p:spPr>
          <a:xfrm>
            <a:off x="5183862" y="2563297"/>
            <a:ext cx="4262557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Fill in the In vs. Out table from Slide 6. Send it to your team for review </a:t>
            </a:r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by end of day tomorrow.</a:t>
            </a:r>
            <a:endParaRPr lang="en-US" sz="1300" dirty="0"/>
          </a:p>
        </p:txBody>
      </p:sp>
      <p:sp>
        <p:nvSpPr>
          <p:cNvPr id="14" name="Text 9"/>
          <p:cNvSpPr/>
          <p:nvPr/>
        </p:nvSpPr>
        <p:spPr>
          <a:xfrm>
            <a:off x="9573935" y="1824157"/>
            <a:ext cx="170021" cy="2126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03</a:t>
            </a:r>
            <a:endParaRPr lang="en-US" sz="13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3935" y="2107287"/>
            <a:ext cx="4262557" cy="2286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9573935" y="2221111"/>
            <a:ext cx="3279696" cy="2657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Name the Change Control Owner</a:t>
            </a:r>
            <a:endParaRPr lang="en-US" sz="1650" dirty="0"/>
          </a:p>
        </p:txBody>
      </p:sp>
      <p:sp>
        <p:nvSpPr>
          <p:cNvPr id="17" name="Text 11"/>
          <p:cNvSpPr/>
          <p:nvPr/>
        </p:nvSpPr>
        <p:spPr>
          <a:xfrm>
            <a:off x="9573935" y="2563297"/>
            <a:ext cx="4262557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person. Named. Announced in writing. They own all exception decisions between now and launch.</a:t>
            </a:r>
            <a:endParaRPr lang="en-US" sz="1300" dirty="0"/>
          </a:p>
        </p:txBody>
      </p:sp>
      <p:sp>
        <p:nvSpPr>
          <p:cNvPr id="18" name="Text 12"/>
          <p:cNvSpPr/>
          <p:nvPr/>
        </p:nvSpPr>
        <p:spPr>
          <a:xfrm>
            <a:off x="793790" y="3532703"/>
            <a:ext cx="170021" cy="2126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04</a:t>
            </a:r>
            <a:endParaRPr lang="en-US" sz="1300" dirty="0"/>
          </a:p>
        </p:txBody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790" y="3781901"/>
            <a:ext cx="6457593" cy="2286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793790" y="3929658"/>
            <a:ext cx="2229088" cy="2657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Create the Parking Lot</a:t>
            </a:r>
            <a:endParaRPr lang="en-US" sz="1650" dirty="0"/>
          </a:p>
        </p:txBody>
      </p:sp>
      <p:sp>
        <p:nvSpPr>
          <p:cNvPr id="21" name="Text 14"/>
          <p:cNvSpPr/>
          <p:nvPr/>
        </p:nvSpPr>
        <p:spPr>
          <a:xfrm>
            <a:off x="793790" y="4271843"/>
            <a:ext cx="6457593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Open a shared doc. Name it "[Product Name] Parking Lot." Share the link with every stakeholder. Add any open ideas that exist right now.</a:t>
            </a:r>
            <a:endParaRPr lang="en-US" sz="1300" dirty="0"/>
          </a:p>
        </p:txBody>
      </p:sp>
      <p:sp>
        <p:nvSpPr>
          <p:cNvPr id="22" name="Text 15"/>
          <p:cNvSpPr/>
          <p:nvPr/>
        </p:nvSpPr>
        <p:spPr>
          <a:xfrm>
            <a:off x="7378898" y="3532703"/>
            <a:ext cx="170021" cy="21264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 Slab Light" pitchFamily="34" charset="0"/>
                <a:ea typeface="Roboto Slab Light" pitchFamily="34" charset="-122"/>
                <a:cs typeface="Roboto Slab Light" pitchFamily="34" charset="-120"/>
              </a:rPr>
              <a:t>05</a:t>
            </a:r>
            <a:endParaRPr lang="en-US" sz="1300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898" y="3781901"/>
            <a:ext cx="6457593" cy="2286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7378898" y="3929658"/>
            <a:ext cx="3049191" cy="26574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Schedule the Readiness Check</a:t>
            </a:r>
            <a:endParaRPr lang="en-US" sz="1650" dirty="0"/>
          </a:p>
        </p:txBody>
      </p:sp>
      <p:sp>
        <p:nvSpPr>
          <p:cNvPr id="25" name="Text 17"/>
          <p:cNvSpPr/>
          <p:nvPr/>
        </p:nvSpPr>
        <p:spPr>
          <a:xfrm>
            <a:off x="7378898" y="4271843"/>
            <a:ext cx="6457593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Put the launch readiness gate review on the calendar for </a:t>
            </a:r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48–72 hours before launch.</a:t>
            </a:r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Assign each checklist category to an owner.</a:t>
            </a:r>
            <a:endParaRPr lang="en-US" sz="1300" dirty="0"/>
          </a:p>
        </p:txBody>
      </p:sp>
      <p:sp>
        <p:nvSpPr>
          <p:cNvPr id="26" name="Shape 18"/>
          <p:cNvSpPr/>
          <p:nvPr/>
        </p:nvSpPr>
        <p:spPr>
          <a:xfrm>
            <a:off x="793790" y="4985147"/>
            <a:ext cx="13042821" cy="2452688"/>
          </a:xfrm>
          <a:prstGeom prst="roundRect">
            <a:avLst>
              <a:gd name="adj" fmla="val 1040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27" name="Shape 19"/>
          <p:cNvSpPr/>
          <p:nvPr/>
        </p:nvSpPr>
        <p:spPr>
          <a:xfrm>
            <a:off x="801410" y="4992767"/>
            <a:ext cx="13027581" cy="406241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8" name="Text 20"/>
          <p:cNvSpPr/>
          <p:nvPr/>
        </p:nvSpPr>
        <p:spPr>
          <a:xfrm>
            <a:off x="971550" y="5110758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Action</a:t>
            </a:r>
            <a:endParaRPr lang="en-US" sz="1300" dirty="0"/>
          </a:p>
        </p:txBody>
      </p:sp>
      <p:sp>
        <p:nvSpPr>
          <p:cNvPr id="29" name="Text 21"/>
          <p:cNvSpPr/>
          <p:nvPr/>
        </p:nvSpPr>
        <p:spPr>
          <a:xfrm>
            <a:off x="5534978" y="5110758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Owner</a:t>
            </a:r>
            <a:endParaRPr lang="en-US" sz="1300" dirty="0"/>
          </a:p>
        </p:txBody>
      </p:sp>
      <p:sp>
        <p:nvSpPr>
          <p:cNvPr id="30" name="Text 22"/>
          <p:cNvSpPr/>
          <p:nvPr/>
        </p:nvSpPr>
        <p:spPr>
          <a:xfrm>
            <a:off x="9443204" y="5110758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Deadline</a:t>
            </a:r>
            <a:endParaRPr lang="en-US" sz="1300" dirty="0"/>
          </a:p>
        </p:txBody>
      </p:sp>
      <p:sp>
        <p:nvSpPr>
          <p:cNvPr id="31" name="Shape 23"/>
          <p:cNvSpPr/>
          <p:nvPr/>
        </p:nvSpPr>
        <p:spPr>
          <a:xfrm>
            <a:off x="801410" y="5399008"/>
            <a:ext cx="13027581" cy="406241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2" name="Text 24"/>
          <p:cNvSpPr/>
          <p:nvPr/>
        </p:nvSpPr>
        <p:spPr>
          <a:xfrm>
            <a:off x="971550" y="5516999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Freeze date set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5534978" y="5516999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PM</a:t>
            </a:r>
            <a:endParaRPr lang="en-US" sz="1300" dirty="0"/>
          </a:p>
        </p:txBody>
      </p:sp>
      <p:sp>
        <p:nvSpPr>
          <p:cNvPr id="34" name="Text 26"/>
          <p:cNvSpPr/>
          <p:nvPr/>
        </p:nvSpPr>
        <p:spPr>
          <a:xfrm>
            <a:off x="9443204" y="5516999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Today</a:t>
            </a:r>
            <a:endParaRPr lang="en-US" sz="1300" dirty="0"/>
          </a:p>
        </p:txBody>
      </p:sp>
      <p:sp>
        <p:nvSpPr>
          <p:cNvPr id="35" name="Shape 27"/>
          <p:cNvSpPr/>
          <p:nvPr/>
        </p:nvSpPr>
        <p:spPr>
          <a:xfrm>
            <a:off x="801410" y="5805249"/>
            <a:ext cx="13027581" cy="406241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6" name="Text 28"/>
          <p:cNvSpPr/>
          <p:nvPr/>
        </p:nvSpPr>
        <p:spPr>
          <a:xfrm>
            <a:off x="971550" y="5923240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Scope boundary written</a:t>
            </a:r>
            <a:endParaRPr lang="en-US" sz="1300" dirty="0"/>
          </a:p>
        </p:txBody>
      </p:sp>
      <p:sp>
        <p:nvSpPr>
          <p:cNvPr id="37" name="Text 29"/>
          <p:cNvSpPr/>
          <p:nvPr/>
        </p:nvSpPr>
        <p:spPr>
          <a:xfrm>
            <a:off x="5534978" y="5923240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PM</a:t>
            </a:r>
            <a:endParaRPr lang="en-US" sz="1300" dirty="0"/>
          </a:p>
        </p:txBody>
      </p:sp>
      <p:sp>
        <p:nvSpPr>
          <p:cNvPr id="38" name="Text 30"/>
          <p:cNvSpPr/>
          <p:nvPr/>
        </p:nvSpPr>
        <p:spPr>
          <a:xfrm>
            <a:off x="9443204" y="5923240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Tomorrow</a:t>
            </a:r>
            <a:endParaRPr lang="en-US" sz="1300" dirty="0"/>
          </a:p>
        </p:txBody>
      </p:sp>
      <p:sp>
        <p:nvSpPr>
          <p:cNvPr id="39" name="Shape 31"/>
          <p:cNvSpPr/>
          <p:nvPr/>
        </p:nvSpPr>
        <p:spPr>
          <a:xfrm>
            <a:off x="801410" y="6211491"/>
            <a:ext cx="13027581" cy="406241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40" name="Text 32"/>
          <p:cNvSpPr/>
          <p:nvPr/>
        </p:nvSpPr>
        <p:spPr>
          <a:xfrm>
            <a:off x="971550" y="6329482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control owner named</a:t>
            </a:r>
            <a:endParaRPr lang="en-US" sz="1300" dirty="0"/>
          </a:p>
        </p:txBody>
      </p:sp>
      <p:sp>
        <p:nvSpPr>
          <p:cNvPr id="41" name="Text 33"/>
          <p:cNvSpPr/>
          <p:nvPr/>
        </p:nvSpPr>
        <p:spPr>
          <a:xfrm>
            <a:off x="5534978" y="6329482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PM + Leadership</a:t>
            </a:r>
            <a:endParaRPr lang="en-US" sz="1300" dirty="0"/>
          </a:p>
        </p:txBody>
      </p:sp>
      <p:sp>
        <p:nvSpPr>
          <p:cNvPr id="42" name="Text 34"/>
          <p:cNvSpPr/>
          <p:nvPr/>
        </p:nvSpPr>
        <p:spPr>
          <a:xfrm>
            <a:off x="9443204" y="6329482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Tomorrow</a:t>
            </a:r>
            <a:endParaRPr lang="en-US" sz="1300" dirty="0"/>
          </a:p>
        </p:txBody>
      </p:sp>
      <p:sp>
        <p:nvSpPr>
          <p:cNvPr id="43" name="Shape 35"/>
          <p:cNvSpPr/>
          <p:nvPr/>
        </p:nvSpPr>
        <p:spPr>
          <a:xfrm>
            <a:off x="801410" y="6617732"/>
            <a:ext cx="13027581" cy="406241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44" name="Text 36"/>
          <p:cNvSpPr/>
          <p:nvPr/>
        </p:nvSpPr>
        <p:spPr>
          <a:xfrm>
            <a:off x="971550" y="6735723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Parking lot created</a:t>
            </a:r>
            <a:endParaRPr lang="en-US" sz="1300" dirty="0"/>
          </a:p>
        </p:txBody>
      </p:sp>
      <p:sp>
        <p:nvSpPr>
          <p:cNvPr id="45" name="Text 37"/>
          <p:cNvSpPr/>
          <p:nvPr/>
        </p:nvSpPr>
        <p:spPr>
          <a:xfrm>
            <a:off x="5534978" y="6735723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PM</a:t>
            </a:r>
            <a:endParaRPr lang="en-US" sz="1300" dirty="0"/>
          </a:p>
        </p:txBody>
      </p:sp>
      <p:sp>
        <p:nvSpPr>
          <p:cNvPr id="46" name="Text 38"/>
          <p:cNvSpPr/>
          <p:nvPr/>
        </p:nvSpPr>
        <p:spPr>
          <a:xfrm>
            <a:off x="9443204" y="6735723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This week</a:t>
            </a:r>
            <a:endParaRPr lang="en-US" sz="1300" dirty="0"/>
          </a:p>
        </p:txBody>
      </p:sp>
      <p:sp>
        <p:nvSpPr>
          <p:cNvPr id="47" name="Shape 39"/>
          <p:cNvSpPr/>
          <p:nvPr/>
        </p:nvSpPr>
        <p:spPr>
          <a:xfrm>
            <a:off x="801410" y="7023973"/>
            <a:ext cx="13027581" cy="406241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48" name="Text 40"/>
          <p:cNvSpPr/>
          <p:nvPr/>
        </p:nvSpPr>
        <p:spPr>
          <a:xfrm>
            <a:off x="971550" y="7141964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Readiness check scheduled</a:t>
            </a:r>
            <a:endParaRPr lang="en-US" sz="1300" dirty="0"/>
          </a:p>
        </p:txBody>
      </p:sp>
      <p:sp>
        <p:nvSpPr>
          <p:cNvPr id="49" name="Text 41"/>
          <p:cNvSpPr/>
          <p:nvPr/>
        </p:nvSpPr>
        <p:spPr>
          <a:xfrm>
            <a:off x="5534978" y="7141964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PM</a:t>
            </a:r>
            <a:endParaRPr lang="en-US" sz="1300" dirty="0"/>
          </a:p>
        </p:txBody>
      </p:sp>
      <p:sp>
        <p:nvSpPr>
          <p:cNvPr id="50" name="Text 42"/>
          <p:cNvSpPr/>
          <p:nvPr/>
        </p:nvSpPr>
        <p:spPr>
          <a:xfrm>
            <a:off x="9443204" y="7141964"/>
            <a:ext cx="4215765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This week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8670" y="627936"/>
            <a:ext cx="823079" cy="330279"/>
          </a:xfrm>
          <a:prstGeom prst="roundRect">
            <a:avLst>
              <a:gd name="adj" fmla="val 6551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4399" y="689610"/>
            <a:ext cx="591622" cy="20693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CLOSING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88670" y="1015484"/>
            <a:ext cx="9534168" cy="56340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400"/>
              </a:lnSpc>
              <a:buNone/>
            </a:pPr>
            <a:r>
              <a:rPr lang="en-US" sz="35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Before You Leave This Meeting, Answer This</a:t>
            </a:r>
            <a:endParaRPr lang="en-US" sz="3500" dirty="0"/>
          </a:p>
        </p:txBody>
      </p:sp>
      <p:sp>
        <p:nvSpPr>
          <p:cNvPr id="5" name="Text 3"/>
          <p:cNvSpPr/>
          <p:nvPr/>
        </p:nvSpPr>
        <p:spPr>
          <a:xfrm>
            <a:off x="1059061" y="2008703"/>
            <a:ext cx="12782669" cy="23324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100"/>
              </a:lnSpc>
              <a:buNone/>
            </a:pPr>
            <a:r>
              <a:rPr lang="en-US" sz="48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"If we ship what we have today, what will we learn that we cannot learn by continuing to design?"</a:t>
            </a:r>
            <a:endParaRPr lang="en-US" sz="4850" dirty="0"/>
          </a:p>
        </p:txBody>
      </p:sp>
      <p:sp>
        <p:nvSpPr>
          <p:cNvPr id="6" name="Shape 4"/>
          <p:cNvSpPr/>
          <p:nvPr/>
        </p:nvSpPr>
        <p:spPr>
          <a:xfrm>
            <a:off x="788670" y="1793796"/>
            <a:ext cx="22860" cy="2762250"/>
          </a:xfrm>
          <a:prstGeom prst="rect">
            <a:avLst/>
          </a:prstGeom>
          <a:solidFill>
            <a:srgbClr val="3257B8"/>
          </a:solidFill>
          <a:ln/>
        </p:spPr>
      </p:sp>
      <p:sp>
        <p:nvSpPr>
          <p:cNvPr id="7" name="Shape 5"/>
          <p:cNvSpPr/>
          <p:nvPr/>
        </p:nvSpPr>
        <p:spPr>
          <a:xfrm>
            <a:off x="788670" y="4717256"/>
            <a:ext cx="4255532" cy="1763078"/>
          </a:xfrm>
          <a:prstGeom prst="roundRect">
            <a:avLst>
              <a:gd name="adj" fmla="val 1534"/>
            </a:avLst>
          </a:prstGeom>
          <a:solidFill>
            <a:srgbClr val="E9ECF2"/>
          </a:solidFill>
          <a:ln/>
        </p:spPr>
      </p:sp>
      <p:sp>
        <p:nvSpPr>
          <p:cNvPr id="8" name="Text 6"/>
          <p:cNvSpPr/>
          <p:nvPr/>
        </p:nvSpPr>
        <p:spPr>
          <a:xfrm>
            <a:off x="968931" y="4897517"/>
            <a:ext cx="2253615" cy="2817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Truth 1</a:t>
            </a:r>
            <a:endParaRPr lang="en-US" sz="1750" dirty="0"/>
          </a:p>
        </p:txBody>
      </p:sp>
      <p:sp>
        <p:nvSpPr>
          <p:cNvPr id="9" name="Text 7"/>
          <p:cNvSpPr/>
          <p:nvPr/>
        </p:nvSpPr>
        <p:spPr>
          <a:xfrm>
            <a:off x="968931" y="5265182"/>
            <a:ext cx="3895011" cy="10348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data that tells you whether a design decision was right does not exist in your next design review. It exists </a:t>
            </a:r>
            <a:pPr algn="l" indent="0" marL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 the other side of launch.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187434" y="4717256"/>
            <a:ext cx="4255532" cy="1763078"/>
          </a:xfrm>
          <a:prstGeom prst="roundRect">
            <a:avLst>
              <a:gd name="adj" fmla="val 1534"/>
            </a:avLst>
          </a:prstGeom>
          <a:solidFill>
            <a:srgbClr val="E9ECF2"/>
          </a:solidFill>
          <a:ln/>
        </p:spPr>
      </p:sp>
      <p:sp>
        <p:nvSpPr>
          <p:cNvPr id="11" name="Text 9"/>
          <p:cNvSpPr/>
          <p:nvPr/>
        </p:nvSpPr>
        <p:spPr>
          <a:xfrm>
            <a:off x="5367695" y="4897517"/>
            <a:ext cx="2253615" cy="2817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Truth 2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5367695" y="5265182"/>
            <a:ext cx="3895011" cy="776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teams that ship are not the teams with the best ideas. They're the teams that </a:t>
            </a:r>
            <a:pPr algn="l" indent="0" marL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stopped adding ideas long enough to finish something.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9586198" y="4717256"/>
            <a:ext cx="4255532" cy="1763078"/>
          </a:xfrm>
          <a:prstGeom prst="roundRect">
            <a:avLst>
              <a:gd name="adj" fmla="val 1534"/>
            </a:avLst>
          </a:prstGeom>
          <a:solidFill>
            <a:srgbClr val="E9ECF2"/>
          </a:solidFill>
          <a:ln/>
        </p:spPr>
      </p:sp>
      <p:sp>
        <p:nvSpPr>
          <p:cNvPr id="14" name="Text 12"/>
          <p:cNvSpPr/>
          <p:nvPr/>
        </p:nvSpPr>
        <p:spPr>
          <a:xfrm>
            <a:off x="9766459" y="4897517"/>
            <a:ext cx="2253615" cy="2817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Truth 3</a:t>
            </a:r>
            <a:endParaRPr lang="en-US" sz="1750" dirty="0"/>
          </a:p>
        </p:txBody>
      </p:sp>
      <p:sp>
        <p:nvSpPr>
          <p:cNvPr id="15" name="Text 13"/>
          <p:cNvSpPr/>
          <p:nvPr/>
        </p:nvSpPr>
        <p:spPr>
          <a:xfrm>
            <a:off x="9766459" y="5265182"/>
            <a:ext cx="3895011" cy="776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design freeze is not a limit on your ambition. It's the mechanism that gives your ambition </a:t>
            </a:r>
            <a:pPr algn="l" indent="0" marL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chance to survive contact with reality.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88670" y="6731624"/>
            <a:ext cx="13053060" cy="30123"/>
          </a:xfrm>
          <a:prstGeom prst="rect">
            <a:avLst/>
          </a:prstGeom>
          <a:solidFill>
            <a:srgbClr val="15213F">
              <a:alpha val="5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788670" y="6922889"/>
            <a:ext cx="13053060" cy="2587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Ship the thing. Learn from it. Fix it in the next version.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88670" y="7342823"/>
            <a:ext cx="13053060" cy="2587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 · The Product Manager's Journal · </a:t>
            </a:r>
            <a:pPr algn="l" indent="0" marL="0">
              <a:lnSpc>
                <a:spcPts val="2000"/>
              </a:lnSpc>
              <a:buNone/>
            </a:pPr>
            <a:r>
              <a:rPr lang="en-US" sz="1400" u="sng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theproductmanagersjournal.com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841177"/>
            <a:ext cx="1421844" cy="413147"/>
          </a:xfrm>
          <a:prstGeom prst="roundRect">
            <a:avLst>
              <a:gd name="adj" fmla="val 6259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30592" y="913328"/>
            <a:ext cx="1148239" cy="26884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100"/>
              </a:lnSpc>
              <a:buNone/>
            </a:pPr>
            <a:r>
              <a:rPr lang="en-US" sz="135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PROBLEM</a:t>
            </a:r>
            <a:endParaRPr lang="en-US" sz="1350" dirty="0"/>
          </a:p>
        </p:txBody>
      </p:sp>
      <p:sp>
        <p:nvSpPr>
          <p:cNvPr id="4" name="Text 2"/>
          <p:cNvSpPr/>
          <p:nvPr/>
        </p:nvSpPr>
        <p:spPr>
          <a:xfrm>
            <a:off x="793790" y="1336119"/>
            <a:ext cx="13042821" cy="13468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300"/>
              </a:lnSpc>
              <a:buNone/>
            </a:pPr>
            <a:r>
              <a:rPr lang="en-US" sz="42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Most Product Teams Don't Have a Shipping Problem. They Have a Stopping Problem.</a:t>
            </a:r>
            <a:endParaRPr lang="en-US" sz="4200" dirty="0"/>
          </a:p>
        </p:txBody>
      </p:sp>
      <p:sp>
        <p:nvSpPr>
          <p:cNvPr id="5" name="Shape 3"/>
          <p:cNvSpPr/>
          <p:nvPr/>
        </p:nvSpPr>
        <p:spPr>
          <a:xfrm>
            <a:off x="638532" y="2990017"/>
            <a:ext cx="4307086" cy="3281720"/>
          </a:xfrm>
          <a:prstGeom prst="roundRect">
            <a:avLst>
              <a:gd name="adj" fmla="val 985"/>
            </a:avLst>
          </a:prstGeom>
          <a:solidFill>
            <a:srgbClr val="AC9EF5"/>
          </a:solidFill>
          <a:ln/>
        </p:spPr>
      </p:sp>
      <p:sp>
        <p:nvSpPr>
          <p:cNvPr id="6" name="Text 4"/>
          <p:cNvSpPr/>
          <p:nvPr/>
        </p:nvSpPr>
        <p:spPr>
          <a:xfrm>
            <a:off x="853916" y="3194685"/>
            <a:ext cx="2693551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🌀</a:t>
            </a:r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The Spiral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53916" y="3743563"/>
            <a:ext cx="3876318" cy="14875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600"/>
              </a:lnSpc>
              <a:buSzPct val="100000"/>
              <a:buChar char="•"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more feature.</a:t>
            </a:r>
            <a:endParaRPr lang="en-US" sz="1650" dirty="0"/>
          </a:p>
          <a:p>
            <a:pPr algn="l" marL="342900" indent="-342900">
              <a:lnSpc>
                <a:spcPts val="2600"/>
              </a:lnSpc>
              <a:buSzPct val="100000"/>
              <a:buChar char="•"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more stakeholder request.</a:t>
            </a:r>
            <a:endParaRPr lang="en-US" sz="1650" dirty="0"/>
          </a:p>
          <a:p>
            <a:pPr algn="l" marL="342900" indent="-342900">
              <a:lnSpc>
                <a:spcPts val="2600"/>
              </a:lnSpc>
              <a:buSzPct val="100000"/>
              <a:buChar char="•"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more </a:t>
            </a:r>
            <a:pPr algn="l" indent="0" marL="0">
              <a:lnSpc>
                <a:spcPts val="2600"/>
              </a:lnSpc>
              <a:buNone/>
            </a:pPr>
            <a:r>
              <a:rPr lang="en-US" sz="165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"this will only take two days."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853916" y="5415320"/>
            <a:ext cx="3876318" cy="6722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16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Result:</a:t>
            </a:r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6 months of building something nobody recognizes anymore.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5323761" y="3194685"/>
            <a:ext cx="2693551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📊</a:t>
            </a:r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The Data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5323761" y="3743563"/>
            <a:ext cx="3996571" cy="21597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600"/>
              </a:lnSpc>
              <a:buSzPct val="100000"/>
              <a:buChar char="•"/>
            </a:pPr>
            <a:r>
              <a:rPr lang="en-US" sz="16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67%</a:t>
            </a:r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of product launches miss their target date</a:t>
            </a:r>
            <a:endParaRPr lang="en-US" sz="1650" dirty="0"/>
          </a:p>
          <a:p>
            <a:pPr algn="l" marL="342900" indent="-342900">
              <a:lnSpc>
                <a:spcPts val="2600"/>
              </a:lnSpc>
              <a:buSzPct val="100000"/>
              <a:buChar char="•"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Average scope creep per release: </a:t>
            </a:r>
            <a:pPr algn="l" indent="0" marL="0">
              <a:lnSpc>
                <a:spcPts val="2600"/>
              </a:lnSpc>
              <a:buNone/>
            </a:pPr>
            <a:r>
              <a:rPr lang="en-US" sz="16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+34%</a:t>
            </a:r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above original plan</a:t>
            </a:r>
            <a:endParaRPr lang="en-US" sz="1650" dirty="0"/>
          </a:p>
          <a:p>
            <a:pPr algn="l" marL="342900" indent="-342900">
              <a:lnSpc>
                <a:spcPts val="2600"/>
              </a:lnSpc>
              <a:buSzPct val="100000"/>
              <a:buChar char="•"/>
            </a:pPr>
            <a:r>
              <a:rPr lang="en-US" sz="16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#1 cause:</a:t>
            </a:r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no formal design freeze process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9853732" y="3194685"/>
            <a:ext cx="2693551" cy="3442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💸</a:t>
            </a:r>
            <a:pPr algn="l" indent="0" marL="0">
              <a:lnSpc>
                <a:spcPts val="2650"/>
              </a:lnSpc>
              <a:buNone/>
            </a:pPr>
            <a:r>
              <a:rPr lang="en-US" sz="21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The Cost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9853732" y="3743563"/>
            <a:ext cx="3996571" cy="6722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Every week of delay = </a:t>
            </a:r>
            <a:pPr algn="l" indent="0" marL="0">
              <a:lnSpc>
                <a:spcPts val="2600"/>
              </a:lnSpc>
              <a:buNone/>
            </a:pPr>
            <a:r>
              <a:rPr lang="en-US" sz="16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 week fewer</a:t>
            </a:r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learning from real customers.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9853732" y="4599980"/>
            <a:ext cx="3996571" cy="6722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You cannot optimize a product that hasn't shipped. You can only guess.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793790" y="6502003"/>
            <a:ext cx="13042821" cy="886420"/>
          </a:xfrm>
          <a:prstGeom prst="roundRect">
            <a:avLst>
              <a:gd name="adj" fmla="val 3646"/>
            </a:avLst>
          </a:prstGeom>
          <a:solidFill>
            <a:srgbClr val="C3CFEF"/>
          </a:solidFill>
          <a:ln/>
        </p:spPr>
      </p:sp>
      <p:pic>
        <p:nvPicPr>
          <p:cNvPr id="1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9174" y="6818947"/>
            <a:ext cx="269319" cy="215384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1493877" y="6760488"/>
            <a:ext cx="12127349" cy="33611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600"/>
              </a:lnSpc>
              <a:buNone/>
            </a:pPr>
            <a:r>
              <a:rPr lang="en-US" sz="16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2600"/>
              </a:lnSpc>
              <a:buNone/>
            </a:pPr>
            <a:r>
              <a:rPr lang="en-US" sz="16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What does a delayed launch cost your team per week? Calculate it and put that number on this slide.</a:t>
            </a:r>
            <a:endParaRPr lang="en-US" sz="1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86527" y="631388"/>
            <a:ext cx="1235392" cy="436245"/>
          </a:xfrm>
          <a:prstGeom prst="roundRect">
            <a:avLst>
              <a:gd name="adj" fmla="val 6182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28926" y="706398"/>
            <a:ext cx="950595" cy="28622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50"/>
              </a:lnSpc>
              <a:buNone/>
            </a:pPr>
            <a:r>
              <a:rPr lang="en-US" sz="14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DEFINITION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86527" y="1156692"/>
            <a:ext cx="13057346" cy="14044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5500"/>
              </a:lnSpc>
              <a:buNone/>
            </a:pPr>
            <a:r>
              <a:rPr lang="en-US" sz="44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A Design Freeze Is a Discipline Decision, Not a Capability Decision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786527" y="3117771"/>
            <a:ext cx="2809280" cy="3664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✅</a:t>
            </a:r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What It IS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86527" y="3706892"/>
            <a:ext cx="6934795" cy="7158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design freeze is a </a:t>
            </a:r>
            <a:pPr algn="l" indent="0" marL="0">
              <a:lnSpc>
                <a:spcPts val="2800"/>
              </a:lnSpc>
              <a:buNone/>
            </a:pPr>
            <a:r>
              <a:rPr lang="en-US" sz="17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formal date</a:t>
            </a:r>
            <a:pPr algn="l" indent="0" marL="0">
              <a:lnSpc>
                <a:spcPts val="2800"/>
              </a:lnSpc>
              <a:buNone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when no new features, scope changes, or design alterations are accepted into the current release.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786527" y="4623078"/>
            <a:ext cx="6934795" cy="3579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17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After the freeze, only three things are permitted:</a:t>
            </a:r>
            <a:endParaRPr lang="en-US" sz="1750" dirty="0"/>
          </a:p>
        </p:txBody>
      </p:sp>
      <p:sp>
        <p:nvSpPr>
          <p:cNvPr id="8" name="Text 6"/>
          <p:cNvSpPr/>
          <p:nvPr/>
        </p:nvSpPr>
        <p:spPr>
          <a:xfrm>
            <a:off x="786527" y="5181362"/>
            <a:ext cx="6934795" cy="12294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800"/>
              </a:lnSpc>
              <a:buSzPct val="100000"/>
              <a:buFont typeface="+mj-lt"/>
              <a:buAutoNum type="arabicPeriod" startAt="1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Critical bug fixes that block a core customer task</a:t>
            </a:r>
            <a:endParaRPr lang="en-US" sz="1750" dirty="0"/>
          </a:p>
          <a:p>
            <a:pPr algn="l" marL="342900" indent="-342900">
              <a:lnSpc>
                <a:spcPts val="2800"/>
              </a:lnSpc>
              <a:buSzPct val="100000"/>
              <a:buFont typeface="+mj-lt"/>
              <a:buAutoNum type="arabicPeriod" startAt="2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Legal or compliance issues</a:t>
            </a:r>
            <a:endParaRPr lang="en-US" sz="1750" dirty="0"/>
          </a:p>
          <a:p>
            <a:pPr algn="l" marL="342900" indent="-342900">
              <a:lnSpc>
                <a:spcPts val="2800"/>
              </a:lnSpc>
              <a:buSzPct val="100000"/>
              <a:buFont typeface="+mj-lt"/>
              <a:buAutoNum type="arabicPeriod" startAt="3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Broken promises made in writing to customers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8115300" y="2895124"/>
            <a:ext cx="5897880" cy="3593544"/>
          </a:xfrm>
          <a:prstGeom prst="roundRect">
            <a:avLst>
              <a:gd name="adj" fmla="val 938"/>
            </a:avLst>
          </a:prstGeom>
          <a:solidFill>
            <a:srgbClr val="AC9EF5"/>
          </a:solidFill>
          <a:ln/>
        </p:spPr>
      </p:sp>
      <p:sp>
        <p:nvSpPr>
          <p:cNvPr id="10" name="Text 8"/>
          <p:cNvSpPr/>
          <p:nvPr/>
        </p:nvSpPr>
        <p:spPr>
          <a:xfrm>
            <a:off x="8339971" y="3117771"/>
            <a:ext cx="2809280" cy="3664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❌</a:t>
            </a:r>
            <a:pPr algn="l" indent="0" marL="0">
              <a:lnSpc>
                <a:spcPts val="275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What It Is NOT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8339971" y="3706892"/>
            <a:ext cx="5448538" cy="16652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800"/>
              </a:lnSpc>
              <a:buSzPct val="100000"/>
              <a:buChar char="•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sign the product is finished</a:t>
            </a:r>
            <a:endParaRPr lang="en-US" sz="1750" dirty="0"/>
          </a:p>
          <a:p>
            <a:pPr algn="l" marL="342900" indent="-342900">
              <a:lnSpc>
                <a:spcPts val="2800"/>
              </a:lnSpc>
              <a:buSzPct val="100000"/>
              <a:buChar char="•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punishment for slow teams</a:t>
            </a:r>
            <a:endParaRPr lang="en-US" sz="1750" dirty="0"/>
          </a:p>
          <a:p>
            <a:pPr algn="l" marL="342900" indent="-342900">
              <a:lnSpc>
                <a:spcPts val="2800"/>
              </a:lnSpc>
              <a:buSzPct val="100000"/>
              <a:buChar char="•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Permission to ship something broken</a:t>
            </a:r>
            <a:endParaRPr lang="en-US" sz="1750" dirty="0"/>
          </a:p>
          <a:p>
            <a:pPr algn="l" marL="342900" indent="-342900">
              <a:lnSpc>
                <a:spcPts val="2800"/>
              </a:lnSpc>
              <a:buSzPct val="100000"/>
              <a:buChar char="•"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one-time event — </a:t>
            </a:r>
            <a:pPr algn="l" indent="0" marL="0">
              <a:lnSpc>
                <a:spcPts val="2800"/>
              </a:lnSpc>
              <a:buNone/>
            </a:pPr>
            <a:r>
              <a:rPr lang="en-US" sz="17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freeze every release</a:t>
            </a:r>
            <a:endParaRPr lang="en-US" sz="1750" dirty="0"/>
          </a:p>
        </p:txBody>
      </p:sp>
      <p:sp>
        <p:nvSpPr>
          <p:cNvPr id="12" name="Text 10"/>
          <p:cNvSpPr/>
          <p:nvPr/>
        </p:nvSpPr>
        <p:spPr>
          <a:xfrm>
            <a:off x="1123593" y="6989683"/>
            <a:ext cx="12720280" cy="35790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17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"The freeze doesn't limit your ambition. It gives your ambition a chance to survive contact with reality."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786527" y="6739176"/>
            <a:ext cx="30480" cy="858917"/>
          </a:xfrm>
          <a:prstGeom prst="rect">
            <a:avLst/>
          </a:prstGeom>
          <a:solidFill>
            <a:srgbClr val="3257B8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879991"/>
            <a:ext cx="2447092" cy="317778"/>
          </a:xfrm>
          <a:prstGeom prst="roundRect">
            <a:avLst>
              <a:gd name="adj" fmla="val 6852"/>
            </a:avLst>
          </a:prstGeom>
          <a:solidFill>
            <a:srgbClr val="D7DFF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02613" y="966311"/>
            <a:ext cx="145137" cy="145137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20259" y="934403"/>
            <a:ext cx="2011799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 · CASE STUDY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793790" y="1255752"/>
            <a:ext cx="9641800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450"/>
              </a:lnSpc>
              <a:buNone/>
            </a:pPr>
            <a:r>
              <a:rPr lang="en-US" sz="35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Night We Stopped Arguing About the Lid</a:t>
            </a:r>
            <a:endParaRPr lang="en-US" sz="3550" dirty="0"/>
          </a:p>
        </p:txBody>
      </p:sp>
      <p:sp>
        <p:nvSpPr>
          <p:cNvPr id="6" name="Text 3"/>
          <p:cNvSpPr/>
          <p:nvPr/>
        </p:nvSpPr>
        <p:spPr>
          <a:xfrm>
            <a:off x="1065967" y="2203609"/>
            <a:ext cx="12770644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"The tag does the same thing. The customer taps it and the story shows up. That's the product. The lid material is not the product."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065967" y="2628067"/>
            <a:ext cx="12770644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—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Rushi, Co-Founder, Trevean Spice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793790" y="2040374"/>
            <a:ext cx="22860" cy="1012150"/>
          </a:xfrm>
          <a:prstGeom prst="rect">
            <a:avLst/>
          </a:prstGeom>
          <a:solidFill>
            <a:srgbClr val="3257B8"/>
          </a:solidFill>
          <a:ln/>
        </p:spPr>
      </p:sp>
      <p:sp>
        <p:nvSpPr>
          <p:cNvPr id="9" name="Text 6"/>
          <p:cNvSpPr/>
          <p:nvPr/>
        </p:nvSpPr>
        <p:spPr>
          <a:xfrm>
            <a:off x="793790" y="3360896"/>
            <a:ext cx="2268260" cy="283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4-Hour Debate</a:t>
            </a:r>
            <a:endParaRPr lang="en-US" sz="1750" dirty="0"/>
          </a:p>
        </p:txBody>
      </p:sp>
      <p:sp>
        <p:nvSpPr>
          <p:cNvPr id="10" name="Shape 7"/>
          <p:cNvSpPr/>
          <p:nvPr/>
        </p:nvSpPr>
        <p:spPr>
          <a:xfrm>
            <a:off x="793790" y="3807619"/>
            <a:ext cx="6300073" cy="2150507"/>
          </a:xfrm>
          <a:prstGeom prst="roundRect">
            <a:avLst>
              <a:gd name="adj" fmla="val 126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801410" y="3815239"/>
            <a:ext cx="6284833" cy="450533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2" name="Text 9"/>
          <p:cNvSpPr/>
          <p:nvPr/>
        </p:nvSpPr>
        <p:spPr>
          <a:xfrm>
            <a:off x="982980" y="3909893"/>
            <a:ext cx="2461379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Option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3814882" y="3909893"/>
            <a:ext cx="182915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Outcome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014561" y="3909893"/>
            <a:ext cx="890230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Status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801410" y="4265771"/>
            <a:ext cx="6284833" cy="97297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6" name="Text 13"/>
          <p:cNvSpPr/>
          <p:nvPr/>
        </p:nvSpPr>
        <p:spPr>
          <a:xfrm>
            <a:off x="982980" y="4360426"/>
            <a:ext cx="2461379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Custom-molded NFC cap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3814882" y="4360426"/>
            <a:ext cx="182915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Premium feel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6014561" y="4360426"/>
            <a:ext cx="890230" cy="7836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Supplier delayed twice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801410" y="5238750"/>
            <a:ext cx="6284833" cy="71175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0" name="Text 17"/>
          <p:cNvSpPr/>
          <p:nvPr/>
        </p:nvSpPr>
        <p:spPr>
          <a:xfrm>
            <a:off x="982980" y="5333405"/>
            <a:ext cx="2461379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Adhesive NFC tag under lid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3814882" y="5333405"/>
            <a:ext cx="182915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Functionally identical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6014561" y="5333405"/>
            <a:ext cx="890230" cy="5224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Immediately available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793790" y="6121360"/>
            <a:ext cx="630007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Decision:</a:t>
            </a:r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Adhesive tag.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Frozen. Not revisited.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7413546" y="3215759"/>
            <a:ext cx="6561296" cy="3297436"/>
          </a:xfrm>
          <a:prstGeom prst="roundRect">
            <a:avLst>
              <a:gd name="adj" fmla="val 825"/>
            </a:avLst>
          </a:prstGeom>
          <a:solidFill>
            <a:srgbClr val="AC9EF5"/>
          </a:solidFill>
          <a:ln/>
        </p:spPr>
      </p:sp>
      <p:sp>
        <p:nvSpPr>
          <p:cNvPr id="25" name="Text 22"/>
          <p:cNvSpPr/>
          <p:nvPr/>
        </p:nvSpPr>
        <p:spPr>
          <a:xfrm>
            <a:off x="7594997" y="3360896"/>
            <a:ext cx="2820114" cy="283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the Freeze Unlocked</a:t>
            </a:r>
            <a:endParaRPr lang="en-US" sz="1750" dirty="0"/>
          </a:p>
        </p:txBody>
      </p:sp>
      <p:sp>
        <p:nvSpPr>
          <p:cNvPr id="26" name="Text 23"/>
          <p:cNvSpPr/>
          <p:nvPr/>
        </p:nvSpPr>
        <p:spPr>
          <a:xfrm>
            <a:off x="7594997" y="3789521"/>
            <a:ext cx="6198394" cy="8851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Packaging supplier confirmed in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 days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NFC content finalized in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 week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First production samples received in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6 weeks</a:t>
            </a:r>
            <a:endParaRPr lang="en-US" sz="1400" dirty="0"/>
          </a:p>
        </p:txBody>
      </p:sp>
      <p:sp>
        <p:nvSpPr>
          <p:cNvPr id="27" name="Shape 24"/>
          <p:cNvSpPr/>
          <p:nvPr/>
        </p:nvSpPr>
        <p:spPr>
          <a:xfrm>
            <a:off x="793790" y="6676430"/>
            <a:ext cx="13042821" cy="673060"/>
          </a:xfrm>
          <a:prstGeom prst="roundRect">
            <a:avLst>
              <a:gd name="adj" fmla="val 4044"/>
            </a:avLst>
          </a:prstGeom>
          <a:solidFill>
            <a:srgbClr val="C3CFEF"/>
          </a:solidFill>
          <a:ln/>
        </p:spPr>
      </p:sp>
      <p:pic>
        <p:nvPicPr>
          <p:cNvPr id="28" name="Image 1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41" y="6934914"/>
            <a:ext cx="226814" cy="181451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1383506" y="6866930"/>
            <a:ext cx="1227165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What's your team's "lid debate" right now? Name it. That's your first freeze candidate.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679966"/>
            <a:ext cx="1184196" cy="358854"/>
          </a:xfrm>
          <a:prstGeom prst="roundRect">
            <a:avLst>
              <a:gd name="adj" fmla="val 6447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7019" y="745331"/>
            <a:ext cx="937736" cy="2281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50"/>
              </a:lnSpc>
              <a:buNone/>
            </a:pPr>
            <a:r>
              <a:rPr lang="en-US" sz="12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FRAMEWORK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93790" y="1104305"/>
            <a:ext cx="13042821" cy="1204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700"/>
              </a:lnSpc>
              <a:buNone/>
            </a:pPr>
            <a:r>
              <a:rPr lang="en-US" sz="3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A Design Freeze Only Works When All Four Elements Are Written Down</a:t>
            </a:r>
            <a:endParaRPr lang="en-US" sz="3750" dirty="0"/>
          </a:p>
        </p:txBody>
      </p:sp>
      <p:sp>
        <p:nvSpPr>
          <p:cNvPr id="5" name="Shape 3"/>
          <p:cNvSpPr/>
          <p:nvPr/>
        </p:nvSpPr>
        <p:spPr>
          <a:xfrm>
            <a:off x="793790" y="2554962"/>
            <a:ext cx="6439495" cy="2415421"/>
          </a:xfrm>
          <a:prstGeom prst="roundRect">
            <a:avLst>
              <a:gd name="adj" fmla="val 1197"/>
            </a:avLst>
          </a:prstGeom>
          <a:solidFill>
            <a:srgbClr val="E9ECF2"/>
          </a:solidFill>
          <a:ln/>
        </p:spPr>
      </p:sp>
      <p:sp>
        <p:nvSpPr>
          <p:cNvPr id="6" name="Text 4"/>
          <p:cNvSpPr/>
          <p:nvPr/>
        </p:nvSpPr>
        <p:spPr>
          <a:xfrm>
            <a:off x="986552" y="2747724"/>
            <a:ext cx="2409944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📅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Freeze Date</a:t>
            </a:r>
            <a:endParaRPr lang="en-US" sz="1850" dirty="0"/>
          </a:p>
        </p:txBody>
      </p:sp>
      <p:sp>
        <p:nvSpPr>
          <p:cNvPr id="7" name="Text 5"/>
          <p:cNvSpPr/>
          <p:nvPr/>
        </p:nvSpPr>
        <p:spPr>
          <a:xfrm>
            <a:off x="986552" y="3154799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hard stop date.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Set before development starts — not after the debate begins.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86552" y="3823573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Set in the product brief, shared with all vendors on Day 1.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986552" y="4492347"/>
            <a:ext cx="6053971" cy="2852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[Your freeze date: ____________]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7397115" y="2554962"/>
            <a:ext cx="6439495" cy="2415421"/>
          </a:xfrm>
          <a:prstGeom prst="roundRect">
            <a:avLst>
              <a:gd name="adj" fmla="val 1197"/>
            </a:avLst>
          </a:prstGeom>
          <a:solidFill>
            <a:srgbClr val="E9ECF2"/>
          </a:solidFill>
          <a:ln/>
        </p:spPr>
      </p:sp>
      <p:sp>
        <p:nvSpPr>
          <p:cNvPr id="11" name="Text 9"/>
          <p:cNvSpPr/>
          <p:nvPr/>
        </p:nvSpPr>
        <p:spPr>
          <a:xfrm>
            <a:off x="7589877" y="2747724"/>
            <a:ext cx="2409944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📋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Scope Boundary</a:t>
            </a:r>
            <a:endParaRPr lang="en-US" sz="1850" dirty="0"/>
          </a:p>
        </p:txBody>
      </p:sp>
      <p:sp>
        <p:nvSpPr>
          <p:cNvPr id="12" name="Text 10"/>
          <p:cNvSpPr/>
          <p:nvPr/>
        </p:nvSpPr>
        <p:spPr>
          <a:xfrm>
            <a:off x="7589877" y="3154799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written list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of exactly what is frozen and what is not. Ambiguous freezes get challenged. Specific ones hold.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589877" y="3823573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"NFC delivery mechanism, lid material, and jar spec are frozen. Label copy is not yet frozen."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589877" y="4492347"/>
            <a:ext cx="6053971" cy="2852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[Your scope: ____________]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793790" y="5134213"/>
            <a:ext cx="6439495" cy="2415421"/>
          </a:xfrm>
          <a:prstGeom prst="roundRect">
            <a:avLst>
              <a:gd name="adj" fmla="val 1197"/>
            </a:avLst>
          </a:prstGeom>
          <a:solidFill>
            <a:srgbClr val="E9ECF2"/>
          </a:solidFill>
          <a:ln/>
        </p:spPr>
      </p:sp>
      <p:sp>
        <p:nvSpPr>
          <p:cNvPr id="16" name="Text 14"/>
          <p:cNvSpPr/>
          <p:nvPr/>
        </p:nvSpPr>
        <p:spPr>
          <a:xfrm>
            <a:off x="986552" y="5326975"/>
            <a:ext cx="2918103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👤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Change Control Owner</a:t>
            </a:r>
            <a:endParaRPr lang="en-US" sz="1850" dirty="0"/>
          </a:p>
        </p:txBody>
      </p:sp>
      <p:sp>
        <p:nvSpPr>
          <p:cNvPr id="17" name="Text 15"/>
          <p:cNvSpPr/>
          <p:nvPr/>
        </p:nvSpPr>
        <p:spPr>
          <a:xfrm>
            <a:off x="986552" y="5734050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One named person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who approves all exceptions. Not a committee. Not "the team." One person.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86552" y="6402824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Dan Blizinski. Every exception request goes to him in writing.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986552" y="7071598"/>
            <a:ext cx="6053971" cy="2852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[Your owner: ____________]</a:t>
            </a:r>
            <a:endParaRPr lang="en-US" sz="1500" dirty="0"/>
          </a:p>
        </p:txBody>
      </p:sp>
      <p:sp>
        <p:nvSpPr>
          <p:cNvPr id="20" name="Shape 18"/>
          <p:cNvSpPr/>
          <p:nvPr/>
        </p:nvSpPr>
        <p:spPr>
          <a:xfrm>
            <a:off x="7397115" y="5134213"/>
            <a:ext cx="6439495" cy="2415421"/>
          </a:xfrm>
          <a:prstGeom prst="roundRect">
            <a:avLst>
              <a:gd name="adj" fmla="val 1197"/>
            </a:avLst>
          </a:prstGeom>
          <a:solidFill>
            <a:srgbClr val="E9ECF2"/>
          </a:solidFill>
          <a:ln/>
        </p:spPr>
      </p:sp>
      <p:sp>
        <p:nvSpPr>
          <p:cNvPr id="21" name="Text 19"/>
          <p:cNvSpPr/>
          <p:nvPr/>
        </p:nvSpPr>
        <p:spPr>
          <a:xfrm>
            <a:off x="7589877" y="5326975"/>
            <a:ext cx="2409944" cy="30884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📢</a:t>
            </a:r>
            <a:pPr algn="l" indent="0" marL="0">
              <a:lnSpc>
                <a:spcPts val="2350"/>
              </a:lnSpc>
              <a:buNone/>
            </a:pPr>
            <a:r>
              <a:rPr lang="en-US" sz="18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 Communication</a:t>
            </a:r>
            <a:endParaRPr lang="en-US" sz="1850" dirty="0"/>
          </a:p>
        </p:txBody>
      </p:sp>
      <p:sp>
        <p:nvSpPr>
          <p:cNvPr id="22" name="Text 20"/>
          <p:cNvSpPr/>
          <p:nvPr/>
        </p:nvSpPr>
        <p:spPr>
          <a:xfrm>
            <a:off x="7589877" y="5734050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freeze is </a:t>
            </a:r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announced in writing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to every stakeholder. If it wasn't written, it wasn't decided.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589877" y="6402824"/>
            <a:ext cx="6053971" cy="5705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i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2200"/>
              </a:lnSpc>
              <a:buNone/>
            </a:pPr>
            <a:r>
              <a:rPr lang="en-US" sz="15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Shared via email with all three external suppliers and both internal partners.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7589877" y="7071598"/>
            <a:ext cx="6053971" cy="28527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5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[Your distribution list: ____________]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1080492"/>
            <a:ext cx="1290280" cy="283250"/>
          </a:xfrm>
          <a:prstGeom prst="roundRect">
            <a:avLst>
              <a:gd name="adj" fmla="val 6727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6660" y="1135737"/>
            <a:ext cx="1084540" cy="1727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10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SCOPE BOUNDARY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93790" y="1408152"/>
            <a:ext cx="13042821" cy="992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1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Define Exactly What "Frozen" Means Before Someone Redefines It for You</a:t>
            </a:r>
            <a:endParaRPr lang="en-US" sz="3100" dirty="0"/>
          </a:p>
        </p:txBody>
      </p:sp>
      <p:sp>
        <p:nvSpPr>
          <p:cNvPr id="5" name="Shape 3"/>
          <p:cNvSpPr/>
          <p:nvPr/>
        </p:nvSpPr>
        <p:spPr>
          <a:xfrm>
            <a:off x="793790" y="2692122"/>
            <a:ext cx="7670721" cy="3660934"/>
          </a:xfrm>
          <a:prstGeom prst="roundRect">
            <a:avLst>
              <a:gd name="adj" fmla="val 651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1410" y="2699742"/>
            <a:ext cx="7655481" cy="364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960239" y="2774037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Product Area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791789" y="2774037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FROZEN </a:t>
            </a:r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705600" y="2774037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NOT FROZEN </a:t>
            </a:r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🔄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801410" y="3064312"/>
            <a:ext cx="7655481" cy="364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960239" y="3138607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Core feature set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4791789" y="3138607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705600" y="3138607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01410" y="3428881"/>
            <a:ext cx="7655481" cy="364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960239" y="3503176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User flows &amp; information architecture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791789" y="3503176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6705600" y="3503176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01410" y="3793450"/>
            <a:ext cx="7655481" cy="364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960239" y="3867745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UI visual design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4791789" y="3867745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705600" y="3867745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01410" y="4158020"/>
            <a:ext cx="7655481" cy="364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960239" y="4232315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Physical design / packaging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791789" y="4232315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705600" y="4232315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801410" y="4522589"/>
            <a:ext cx="7655481" cy="364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960239" y="4596884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Marketing copy &amp; messaging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4791789" y="4596884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6705600" y="4596884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801410" y="4887158"/>
            <a:ext cx="7655481" cy="364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960239" y="4961453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Technical architecture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791789" y="4961453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33" name="Text 31"/>
          <p:cNvSpPr/>
          <p:nvPr/>
        </p:nvSpPr>
        <p:spPr>
          <a:xfrm>
            <a:off x="6705600" y="4961453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801410" y="5251728"/>
            <a:ext cx="7655481" cy="364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960239" y="5326023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Post-launch roadmap items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4791789" y="5326023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6705600" y="5326023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38" name="Shape 36"/>
          <p:cNvSpPr/>
          <p:nvPr/>
        </p:nvSpPr>
        <p:spPr>
          <a:xfrm>
            <a:off x="801410" y="5616297"/>
            <a:ext cx="7655481" cy="36456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960239" y="5690592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V2 feature ideas</a:t>
            </a:r>
            <a:endParaRPr lang="en-US" sz="1250" dirty="0"/>
          </a:p>
        </p:txBody>
      </p:sp>
      <p:sp>
        <p:nvSpPr>
          <p:cNvPr id="40" name="Text 38"/>
          <p:cNvSpPr/>
          <p:nvPr/>
        </p:nvSpPr>
        <p:spPr>
          <a:xfrm>
            <a:off x="4791789" y="5690592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6705600" y="5690592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42" name="Shape 40"/>
          <p:cNvSpPr/>
          <p:nvPr/>
        </p:nvSpPr>
        <p:spPr>
          <a:xfrm>
            <a:off x="801410" y="5980867"/>
            <a:ext cx="7655481" cy="364569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960239" y="6055162"/>
            <a:ext cx="350651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Internal tooling</a:t>
            </a:r>
            <a:endParaRPr lang="en-US" sz="1250" dirty="0"/>
          </a:p>
        </p:txBody>
      </p:sp>
      <p:sp>
        <p:nvSpPr>
          <p:cNvPr id="44" name="Text 42"/>
          <p:cNvSpPr/>
          <p:nvPr/>
        </p:nvSpPr>
        <p:spPr>
          <a:xfrm>
            <a:off x="4791789" y="6055162"/>
            <a:ext cx="158877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endParaRPr lang="en-US" sz="1250" dirty="0"/>
          </a:p>
        </p:txBody>
      </p:sp>
      <p:sp>
        <p:nvSpPr>
          <p:cNvPr id="45" name="Text 43"/>
          <p:cNvSpPr/>
          <p:nvPr/>
        </p:nvSpPr>
        <p:spPr>
          <a:xfrm>
            <a:off x="6705600" y="6055162"/>
            <a:ext cx="1592580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✅</a:t>
            </a:r>
            <a:endParaRPr lang="en-US" sz="1250" dirty="0"/>
          </a:p>
        </p:txBody>
      </p:sp>
      <p:sp>
        <p:nvSpPr>
          <p:cNvPr id="46" name="Shape 44"/>
          <p:cNvSpPr/>
          <p:nvPr/>
        </p:nvSpPr>
        <p:spPr>
          <a:xfrm>
            <a:off x="8745022" y="2567107"/>
            <a:ext cx="5213390" cy="3910965"/>
          </a:xfrm>
          <a:prstGeom prst="roundRect">
            <a:avLst>
              <a:gd name="adj" fmla="val 609"/>
            </a:avLst>
          </a:prstGeom>
          <a:solidFill>
            <a:srgbClr val="AC9EF5"/>
          </a:solidFill>
          <a:ln/>
        </p:spPr>
      </p:sp>
      <p:sp>
        <p:nvSpPr>
          <p:cNvPr id="47" name="Text 45"/>
          <p:cNvSpPr/>
          <p:nvPr/>
        </p:nvSpPr>
        <p:spPr>
          <a:xfrm>
            <a:off x="8903732" y="2678192"/>
            <a:ext cx="2193965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5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Trevean Spice Example</a:t>
            </a:r>
            <a:endParaRPr lang="en-US" sz="1550" dirty="0"/>
          </a:p>
        </p:txBody>
      </p:sp>
      <p:sp>
        <p:nvSpPr>
          <p:cNvPr id="48" name="Text 46"/>
          <p:cNvSpPr/>
          <p:nvPr/>
        </p:nvSpPr>
        <p:spPr>
          <a:xfrm>
            <a:off x="8903732" y="3037284"/>
            <a:ext cx="4895969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Frozen:</a:t>
            </a:r>
            <a:endParaRPr lang="en-US" sz="1250" dirty="0"/>
          </a:p>
        </p:txBody>
      </p:sp>
      <p:sp>
        <p:nvSpPr>
          <p:cNvPr id="49" name="Text 47"/>
          <p:cNvSpPr/>
          <p:nvPr/>
        </p:nvSpPr>
        <p:spPr>
          <a:xfrm>
            <a:off x="8903732" y="3353276"/>
            <a:ext cx="4895969" cy="12351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NFC tag type</a:t>
            </a:r>
            <a:endParaRPr lang="en-US" sz="1250" dirty="0"/>
          </a:p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Jar dimensions</a:t>
            </a:r>
            <a:endParaRPr lang="en-US" sz="1250" dirty="0"/>
          </a:p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Lid material</a:t>
            </a:r>
            <a:endParaRPr lang="en-US" sz="1250" dirty="0"/>
          </a:p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Blend formulations</a:t>
            </a:r>
            <a:endParaRPr lang="en-US" sz="1250" dirty="0"/>
          </a:p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NFC landing page structure</a:t>
            </a:r>
            <a:endParaRPr lang="en-US" sz="1250" dirty="0"/>
          </a:p>
        </p:txBody>
      </p:sp>
      <p:sp>
        <p:nvSpPr>
          <p:cNvPr id="50" name="Text 48"/>
          <p:cNvSpPr/>
          <p:nvPr/>
        </p:nvSpPr>
        <p:spPr>
          <a:xfrm>
            <a:off x="8903732" y="4688443"/>
            <a:ext cx="4895969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Not Frozen:</a:t>
            </a:r>
            <a:endParaRPr lang="en-US" sz="1250" dirty="0"/>
          </a:p>
        </p:txBody>
      </p:sp>
      <p:sp>
        <p:nvSpPr>
          <p:cNvPr id="51" name="Text 49"/>
          <p:cNvSpPr/>
          <p:nvPr/>
        </p:nvSpPr>
        <p:spPr>
          <a:xfrm>
            <a:off x="8903732" y="5004435"/>
            <a:ext cx="4895969" cy="7255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Blog content</a:t>
            </a:r>
            <a:endParaRPr lang="en-US" sz="1250" dirty="0"/>
          </a:p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Social media templates</a:t>
            </a:r>
            <a:endParaRPr lang="en-US" sz="1250" dirty="0"/>
          </a:p>
          <a:p>
            <a:pPr algn="l" marL="342900" indent="-342900">
              <a:lnSpc>
                <a:spcPts val="1700"/>
              </a:lnSpc>
              <a:buSzPct val="100000"/>
              <a:buChar char="•"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Retailer pitch deck</a:t>
            </a:r>
            <a:endParaRPr lang="en-US" sz="1250" dirty="0"/>
          </a:p>
        </p:txBody>
      </p:sp>
      <p:sp>
        <p:nvSpPr>
          <p:cNvPr id="52" name="Shape 50"/>
          <p:cNvSpPr/>
          <p:nvPr/>
        </p:nvSpPr>
        <p:spPr>
          <a:xfrm>
            <a:off x="793790" y="6603087"/>
            <a:ext cx="13042821" cy="546021"/>
          </a:xfrm>
          <a:prstGeom prst="roundRect">
            <a:avLst>
              <a:gd name="adj" fmla="val 4362"/>
            </a:avLst>
          </a:prstGeom>
          <a:solidFill>
            <a:srgbClr val="C3CFEF"/>
          </a:solidFill>
          <a:ln/>
        </p:spPr>
      </p:sp>
      <p:pic>
        <p:nvPicPr>
          <p:cNvPr id="5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00" y="6822519"/>
            <a:ext cx="198358" cy="158710"/>
          </a:xfrm>
          <a:prstGeom prst="rect">
            <a:avLst/>
          </a:prstGeom>
        </p:spPr>
      </p:pic>
      <p:sp>
        <p:nvSpPr>
          <p:cNvPr id="54" name="Text 51"/>
          <p:cNvSpPr/>
          <p:nvPr/>
        </p:nvSpPr>
        <p:spPr>
          <a:xfrm>
            <a:off x="1309568" y="6753820"/>
            <a:ext cx="12368332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Rule: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If it affects what ships to the customer 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frozen.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If it affects what comes after 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parking lot.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Fill in your frozen / not-frozen list before this meeting ends.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872728"/>
            <a:ext cx="1814393" cy="307658"/>
          </a:xfrm>
          <a:prstGeom prst="roundRect">
            <a:avLst>
              <a:gd name="adj" fmla="val 6635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03446" y="931307"/>
            <a:ext cx="1595080" cy="1905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PER-TEAM IMPLICATIONS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793790" y="1231344"/>
            <a:ext cx="13042821" cy="10632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4150"/>
              </a:lnSpc>
              <a:buNone/>
            </a:pPr>
            <a:r>
              <a:rPr lang="en-US" sz="33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Every Team Has a Different Experience of the Freeze. Define Each One.</a:t>
            </a:r>
            <a:endParaRPr lang="en-US" sz="3300" dirty="0"/>
          </a:p>
        </p:txBody>
      </p:sp>
      <p:sp>
        <p:nvSpPr>
          <p:cNvPr id="5" name="Shape 3"/>
          <p:cNvSpPr/>
          <p:nvPr/>
        </p:nvSpPr>
        <p:spPr>
          <a:xfrm>
            <a:off x="793790" y="2485906"/>
            <a:ext cx="13042821" cy="3881438"/>
          </a:xfrm>
          <a:prstGeom prst="roundRect">
            <a:avLst>
              <a:gd name="adj" fmla="val 657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1410" y="2493526"/>
            <a:ext cx="13027581" cy="406241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971669" y="2577584"/>
            <a:ext cx="2001083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Team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320415" y="2577584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Changes After Freeze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228642" y="2577584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What Doesn't Change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136868" y="2577584"/>
            <a:ext cx="2522101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Escalation Path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01410" y="2899767"/>
            <a:ext cx="13027581" cy="644366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971669" y="2983825"/>
            <a:ext cx="2001083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Engineering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20415" y="2983825"/>
            <a:ext cx="3560564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Bug fixes only. No new feature work on this release.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228642" y="2983825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Core architecture and tech stack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1136868" y="2983825"/>
            <a:ext cx="2522101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control owner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01410" y="3544133"/>
            <a:ext cx="13027581" cy="64436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971669" y="3628192"/>
            <a:ext cx="2001083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Design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20415" y="3628192"/>
            <a:ext cx="3560564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Critical UX blockers only. No new flows, screens, or visual updates.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228642" y="3628192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Brand guidelines and design system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1136868" y="3628192"/>
            <a:ext cx="2522101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control owner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01410" y="4188500"/>
            <a:ext cx="13027581" cy="882491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971669" y="4272558"/>
            <a:ext cx="2001083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QA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20415" y="4272558"/>
            <a:ext cx="3560564" cy="7143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Test what exists. Flag blockers vs. preferences. Don't reopen scope conversations.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228642" y="4272558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Testing protocols and coverage standards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1136868" y="4272558"/>
            <a:ext cx="2522101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control owner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01410" y="5070991"/>
            <a:ext cx="13027581" cy="644366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971669" y="5155049"/>
            <a:ext cx="2001083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Marketing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320415" y="5155049"/>
            <a:ext cx="3560564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Final copy and assets are locked. Campaign planning can continue for post-launch.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7228642" y="5155049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Brand voice and positioning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1136868" y="5155049"/>
            <a:ext cx="2522101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control owner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801410" y="5715357"/>
            <a:ext cx="13027581" cy="644366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971669" y="5799415"/>
            <a:ext cx="2001083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Leadership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320415" y="5799415"/>
            <a:ext cx="3560564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New ideas go to the parking lot. No informal feature approvals through back channels.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228642" y="5799415"/>
            <a:ext cx="3560564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Strategic vision and roadmap direction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11136868" y="5799415"/>
            <a:ext cx="2522101" cy="2381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Change control owner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793790" y="6510814"/>
            <a:ext cx="13042821" cy="846058"/>
          </a:xfrm>
          <a:prstGeom prst="roundRect">
            <a:avLst>
              <a:gd name="adj" fmla="val 3016"/>
            </a:avLst>
          </a:prstGeom>
          <a:solidFill>
            <a:srgbClr val="C3CFEF"/>
          </a:solidFill>
          <a:ln/>
        </p:spPr>
      </p:sp>
      <p:pic>
        <p:nvPicPr>
          <p:cNvPr id="3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3811" y="6749772"/>
            <a:ext cx="212646" cy="170021"/>
          </a:xfrm>
          <a:prstGeom prst="rect">
            <a:avLst/>
          </a:prstGeom>
        </p:spPr>
      </p:pic>
      <p:sp>
        <p:nvSpPr>
          <p:cNvPr id="38" name="Text 35"/>
          <p:cNvSpPr/>
          <p:nvPr/>
        </p:nvSpPr>
        <p:spPr>
          <a:xfrm>
            <a:off x="1346478" y="6680835"/>
            <a:ext cx="12320111" cy="476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Spice:</a:t>
            </a:r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After the freeze, Rushi continued supplier relationships for future blends. Dan held product scope. External designers were formally notified in writing that the label layout was final. </a:t>
            </a:r>
            <a:pPr algn="l" indent="0" marL="0">
              <a:lnSpc>
                <a:spcPts val="185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185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Add your team names and specific scope boundaries for each row.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765810"/>
            <a:ext cx="1569482" cy="283250"/>
          </a:xfrm>
          <a:prstGeom prst="roundRect">
            <a:avLst>
              <a:gd name="adj" fmla="val 6727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96660" y="821055"/>
            <a:ext cx="1363742" cy="17276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350"/>
              </a:lnSpc>
              <a:buNone/>
            </a:pPr>
            <a:r>
              <a:rPr lang="en-US" sz="10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DECISION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93790" y="1093470"/>
            <a:ext cx="13042821" cy="9922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900"/>
              </a:lnSpc>
              <a:buNone/>
            </a:pPr>
            <a:r>
              <a:rPr lang="en-US" sz="310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Not Every Urgent Thing Is a Blocker. Here's How to Tell the Difference.</a:t>
            </a:r>
            <a:endParaRPr lang="en-US" sz="3100" dirty="0"/>
          </a:p>
        </p:txBody>
      </p:sp>
      <p:sp>
        <p:nvSpPr>
          <p:cNvPr id="5" name="Text 3"/>
          <p:cNvSpPr/>
          <p:nvPr/>
        </p:nvSpPr>
        <p:spPr>
          <a:xfrm>
            <a:off x="793790" y="2252424"/>
            <a:ext cx="13042821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When a new request arrives after the freeze →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run it through all three questions in order.</a:t>
            </a:r>
            <a:endParaRPr lang="en-US" sz="125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3790" y="2593419"/>
            <a:ext cx="793790" cy="113073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98665" y="2752130"/>
            <a:ext cx="3305651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5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Question 1: Customer Task Blocker?</a:t>
            </a:r>
            <a:endParaRPr lang="en-US" sz="1550" dirty="0"/>
          </a:p>
        </p:txBody>
      </p:sp>
      <p:sp>
        <p:nvSpPr>
          <p:cNvPr id="8" name="Text 5"/>
          <p:cNvSpPr/>
          <p:nvPr/>
        </p:nvSpPr>
        <p:spPr>
          <a:xfrm>
            <a:off x="1698665" y="3066812"/>
            <a:ext cx="12137946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Does this prevent a customer from completing the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core task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the product promises?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1698665" y="3349466"/>
            <a:ext cx="12137946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→ Proceed to Q2    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YES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→ Document it. Bring to change control owner.</a:t>
            </a:r>
            <a:endParaRPr lang="en-US" sz="125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90" y="3724156"/>
            <a:ext cx="793790" cy="1130737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698665" y="3882866"/>
            <a:ext cx="3025140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5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Question 2: Legal or Safety Risk?</a:t>
            </a:r>
            <a:endParaRPr lang="en-US" sz="1550" dirty="0"/>
          </a:p>
        </p:txBody>
      </p:sp>
      <p:sp>
        <p:nvSpPr>
          <p:cNvPr id="12" name="Text 8"/>
          <p:cNvSpPr/>
          <p:nvPr/>
        </p:nvSpPr>
        <p:spPr>
          <a:xfrm>
            <a:off x="1698665" y="4197548"/>
            <a:ext cx="12137946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Does this create a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legal, safety, or regulatory risk?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1698665" y="4480203"/>
            <a:ext cx="12137946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→ Proceed to Q3    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YES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→ Document it. Bring to change control owner.</a:t>
            </a:r>
            <a:endParaRPr lang="en-US" sz="125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4854893"/>
            <a:ext cx="793790" cy="1130737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698665" y="5013603"/>
            <a:ext cx="3178969" cy="2480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950"/>
              </a:lnSpc>
              <a:buNone/>
            </a:pPr>
            <a:r>
              <a:rPr lang="en-US" sz="1550" dirty="0">
                <a:solidFill>
                  <a:srgbClr val="15213F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Question 3: Written Commitment?</a:t>
            </a:r>
            <a:endParaRPr lang="en-US" sz="1550" dirty="0"/>
          </a:p>
        </p:txBody>
      </p:sp>
      <p:sp>
        <p:nvSpPr>
          <p:cNvPr id="16" name="Text 11"/>
          <p:cNvSpPr/>
          <p:nvPr/>
        </p:nvSpPr>
        <p:spPr>
          <a:xfrm>
            <a:off x="1698665" y="5328285"/>
            <a:ext cx="12137946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Does this contradict a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specific commitment made to a customer in writing?</a:t>
            </a:r>
            <a:endParaRPr lang="en-US" sz="1250" dirty="0"/>
          </a:p>
        </p:txBody>
      </p:sp>
      <p:sp>
        <p:nvSpPr>
          <p:cNvPr id="17" name="Text 12"/>
          <p:cNvSpPr/>
          <p:nvPr/>
        </p:nvSpPr>
        <p:spPr>
          <a:xfrm>
            <a:off x="1698665" y="5610939"/>
            <a:ext cx="12137946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NO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→ It goes in the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PARKING LOT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   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YES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→ Document it. Bring to change control owner.</a:t>
            </a:r>
            <a:endParaRPr lang="en-US" sz="1250" dirty="0"/>
          </a:p>
        </p:txBody>
      </p:sp>
      <p:sp>
        <p:nvSpPr>
          <p:cNvPr id="18" name="Text 13"/>
          <p:cNvSpPr/>
          <p:nvPr/>
        </p:nvSpPr>
        <p:spPr>
          <a:xfrm>
            <a:off x="1031915" y="6235660"/>
            <a:ext cx="12804696" cy="4319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Trevean Spice Example: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A supplier offered a custom-molded NFC lid at better pricing 3 weeks after the freeze. Applied the test: Block customer task? No. Legal risk? No. Broken promise? No. → </a:t>
            </a:r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Parking lot. Shipped on schedule.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793790" y="6110645"/>
            <a:ext cx="22860" cy="681990"/>
          </a:xfrm>
          <a:prstGeom prst="rect">
            <a:avLst/>
          </a:prstGeom>
          <a:solidFill>
            <a:srgbClr val="3257B8"/>
          </a:solidFill>
          <a:ln/>
        </p:spPr>
      </p:sp>
      <p:sp>
        <p:nvSpPr>
          <p:cNvPr id="20" name="Shape 15"/>
          <p:cNvSpPr/>
          <p:nvPr/>
        </p:nvSpPr>
        <p:spPr>
          <a:xfrm>
            <a:off x="793790" y="6917650"/>
            <a:ext cx="13042821" cy="546021"/>
          </a:xfrm>
          <a:prstGeom prst="roundRect">
            <a:avLst>
              <a:gd name="adj" fmla="val 4362"/>
            </a:avLst>
          </a:prstGeom>
          <a:solidFill>
            <a:srgbClr val="C3CFEF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500" y="7137083"/>
            <a:ext cx="198358" cy="15871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309568" y="7068383"/>
            <a:ext cx="12368332" cy="2159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25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17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Share this slide with every team lead before your freeze date. If none of the three are YES → the freeze holds. Always.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3790" y="719495"/>
            <a:ext cx="2021800" cy="333018"/>
          </a:xfrm>
          <a:prstGeom prst="roundRect">
            <a:avLst>
              <a:gd name="adj" fmla="val 6539"/>
            </a:avLst>
          </a:prstGeom>
          <a:noFill/>
          <a:ln w="7620">
            <a:solidFill>
              <a:srgbClr val="3257B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0233" y="781526"/>
            <a:ext cx="1788914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00" dirty="0">
                <a:solidFill>
                  <a:srgbClr val="3257B8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THE PARKING LOT SYSTEM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93790" y="1110496"/>
            <a:ext cx="12989719" cy="56697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4450"/>
              </a:lnSpc>
              <a:buNone/>
            </a:pPr>
            <a:r>
              <a:rPr lang="en-US" sz="35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Parking Lot Is What Keeps the Freeze From Being a Wall</a:t>
            </a:r>
            <a:endParaRPr lang="en-US" sz="3550" dirty="0"/>
          </a:p>
        </p:txBody>
      </p:sp>
      <p:sp>
        <p:nvSpPr>
          <p:cNvPr id="5" name="Shape 3"/>
          <p:cNvSpPr/>
          <p:nvPr/>
        </p:nvSpPr>
        <p:spPr>
          <a:xfrm>
            <a:off x="663178" y="1895118"/>
            <a:ext cx="6561296" cy="2242542"/>
          </a:xfrm>
          <a:prstGeom prst="roundRect">
            <a:avLst>
              <a:gd name="adj" fmla="val 1214"/>
            </a:avLst>
          </a:prstGeom>
          <a:solidFill>
            <a:srgbClr val="AC9EF5"/>
          </a:solidFill>
          <a:ln/>
        </p:spPr>
      </p:sp>
      <p:sp>
        <p:nvSpPr>
          <p:cNvPr id="6" name="Text 4"/>
          <p:cNvSpPr/>
          <p:nvPr/>
        </p:nvSpPr>
        <p:spPr>
          <a:xfrm>
            <a:off x="844629" y="2040255"/>
            <a:ext cx="2268260" cy="283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000000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What It Is</a:t>
            </a:r>
            <a:endParaRPr lang="en-US" sz="1750" dirty="0"/>
          </a:p>
        </p:txBody>
      </p:sp>
      <p:sp>
        <p:nvSpPr>
          <p:cNvPr id="7" name="Text 5"/>
          <p:cNvSpPr/>
          <p:nvPr/>
        </p:nvSpPr>
        <p:spPr>
          <a:xfrm>
            <a:off x="844629" y="2468880"/>
            <a:ext cx="6198394" cy="5224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shared, visible log</a:t>
            </a:r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of every post-freeze idea — documented, dated, attributed.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44629" y="3121938"/>
            <a:ext cx="6198394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It communicates two things simultaneously: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844629" y="3513773"/>
            <a:ext cx="6198394" cy="57316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050"/>
              </a:lnSpc>
              <a:buSzPct val="100000"/>
              <a:buFont typeface="+mj-lt"/>
              <a:buAutoNum type="arabicPeriod" startAt="1"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We heard you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Font typeface="+mj-lt"/>
              <a:buAutoNum type="arabicPeriod" startAt="2"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This ship doesn't change course right now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544157" y="2040255"/>
            <a:ext cx="2268260" cy="283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The Rules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7544157" y="2468880"/>
            <a:ext cx="6300073" cy="15089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One shared document — no private lists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Every entry is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dated and attributed by name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Visible to the entire team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Reviewed at the start of every new release cycle</a:t>
            </a:r>
            <a:endParaRPr lang="en-US" sz="1400" dirty="0"/>
          </a:p>
          <a:p>
            <a:pPr algn="l" marL="342900" indent="-342900">
              <a:lnSpc>
                <a:spcPts val="2050"/>
              </a:lnSpc>
              <a:buSzPct val="100000"/>
              <a:buChar char="•"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✓ Ideas with no advocate after 2 full cycles → </a:t>
            </a:r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archived, not debated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93790" y="4355306"/>
            <a:ext cx="5556052" cy="2834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750" dirty="0">
                <a:solidFill>
                  <a:srgbClr val="3257B8"/>
                </a:solidFill>
                <a:latin typeface="Roboto Slab" pitchFamily="34" charset="0"/>
                <a:ea typeface="Roboto Slab" pitchFamily="34" charset="-122"/>
                <a:cs typeface="Roboto Slab" pitchFamily="34" charset="-120"/>
              </a:rPr>
              <a:t>Parking Lot Log Template — Trevean Spice Example</a:t>
            </a:r>
            <a:endParaRPr lang="en-US" sz="1750" dirty="0"/>
          </a:p>
        </p:txBody>
      </p:sp>
      <p:sp>
        <p:nvSpPr>
          <p:cNvPr id="13" name="Shape 11"/>
          <p:cNvSpPr/>
          <p:nvPr/>
        </p:nvSpPr>
        <p:spPr>
          <a:xfrm>
            <a:off x="793790" y="4856440"/>
            <a:ext cx="13042821" cy="1817370"/>
          </a:xfrm>
          <a:prstGeom prst="roundRect">
            <a:avLst>
              <a:gd name="adj" fmla="val 1498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1410" y="4864060"/>
            <a:ext cx="13027581" cy="450533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983218" y="4958715"/>
            <a:ext cx="675442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#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029182" y="4958715"/>
            <a:ext cx="4579858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Idea / Request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979563" y="4958715"/>
            <a:ext cx="2495431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Requested By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845516" y="4958715"/>
            <a:ext cx="145327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Date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669316" y="4958715"/>
            <a:ext cx="197822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Priority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01410" y="5314593"/>
            <a:ext cx="13027581" cy="450533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983218" y="5409248"/>
            <a:ext cx="675442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1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029182" y="5409248"/>
            <a:ext cx="4579858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Custom-molded NFC lid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979563" y="5409248"/>
            <a:ext cx="2495431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Supplier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845516" y="5409248"/>
            <a:ext cx="145327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Jan 14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1669316" y="5409248"/>
            <a:ext cx="197822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V2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801410" y="5765125"/>
            <a:ext cx="13027581" cy="450533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983218" y="5859780"/>
            <a:ext cx="675442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2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2029182" y="5859780"/>
            <a:ext cx="4579858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AR origin tour feature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979563" y="5859780"/>
            <a:ext cx="2495431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Dan B.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9845516" y="5859780"/>
            <a:ext cx="145327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Jan 21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1669316" y="5859780"/>
            <a:ext cx="197822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V3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801410" y="6215658"/>
            <a:ext cx="13027581" cy="450533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983218" y="6310313"/>
            <a:ext cx="675442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3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2029182" y="6310313"/>
            <a:ext cx="4579858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Subscription pause feature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6979563" y="6310313"/>
            <a:ext cx="2495431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Rushi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9845516" y="6310313"/>
            <a:ext cx="1453277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Feb 2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11669316" y="6310313"/>
            <a:ext cx="197822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15213F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V2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793790" y="6837045"/>
            <a:ext cx="13042821" cy="673060"/>
          </a:xfrm>
          <a:prstGeom prst="roundRect">
            <a:avLst>
              <a:gd name="adj" fmla="val 4044"/>
            </a:avLst>
          </a:prstGeom>
          <a:solidFill>
            <a:srgbClr val="C3CFEF"/>
          </a:solidFill>
          <a:ln/>
        </p:spPr>
      </p:sp>
      <p:pic>
        <p:nvPicPr>
          <p:cNvPr id="3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5241" y="7095530"/>
            <a:ext cx="226814" cy="181451"/>
          </a:xfrm>
          <a:prstGeom prst="rect">
            <a:avLst/>
          </a:prstGeom>
        </p:spPr>
      </p:pic>
      <p:sp>
        <p:nvSpPr>
          <p:cNvPr id="40" name="Text 37"/>
          <p:cNvSpPr/>
          <p:nvPr/>
        </p:nvSpPr>
        <p:spPr>
          <a:xfrm>
            <a:off x="1383506" y="7027545"/>
            <a:ext cx="12271653" cy="26122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l" indent="0" marL="0">
              <a:lnSpc>
                <a:spcPts val="205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[Adapt:]</a:t>
            </a:r>
            <a:pPr algn="l" indent="0" marL="0">
              <a:lnSpc>
                <a:spcPts val="205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Roboto" pitchFamily="34" charset="0"/>
                <a:ea typeface="Roboto" pitchFamily="34" charset="-122"/>
                <a:cs typeface="Roboto" pitchFamily="34" charset="-120"/>
              </a:rPr>
              <a:t> Create this document before your freeze meeting. Share the link with all stakeholders. Add any open ideas that exist right now.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2026-04-01T18:53:42Z</dcterms:created>
  <dcterms:modified xsi:type="dcterms:W3CDTF">2026-04-01T18:53:42Z</dcterms:modified>
</cp:coreProperties>
</file>